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5" r:id="rId1"/>
  </p:sldMasterIdLst>
  <p:notesMasterIdLst>
    <p:notesMasterId r:id="rId2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78" r:id="rId13"/>
    <p:sldId id="267" r:id="rId14"/>
    <p:sldId id="268" r:id="rId15"/>
    <p:sldId id="279" r:id="rId16"/>
    <p:sldId id="270" r:id="rId17"/>
    <p:sldId id="269" r:id="rId18"/>
    <p:sldId id="271" r:id="rId19"/>
    <p:sldId id="272" r:id="rId20"/>
    <p:sldId id="273" r:id="rId21"/>
    <p:sldId id="274" r:id="rId22"/>
    <p:sldId id="275" r:id="rId23"/>
    <p:sldId id="276" r:id="rId24"/>
    <p:sldId id="277" r:id="rId25"/>
  </p:sldIdLst>
  <p:sldSz cx="12192000" cy="6858000"/>
  <p:notesSz cx="6858000" cy="12192000"/>
  <p:embeddedFontLs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Lato" panose="020F0502020204030203" pitchFamily="34" charset="0"/>
      <p:regular r:id="rId31"/>
      <p:bold r:id="rId32"/>
      <p:italic r:id="rId33"/>
      <p:boldItalic r:id="rId34"/>
    </p:embeddedFont>
    <p:embeddedFont>
      <p:font typeface="Lato Black" panose="020F0502020204030204" pitchFamily="34" charset="0"/>
      <p:bold r:id="rId35"/>
      <p:italic r:id="rId36"/>
      <p:boldItalic r:id="rId37"/>
    </p:embeddedFont>
    <p:embeddedFont>
      <p:font typeface="Lato Light" panose="020F0302020204030204" pitchFamily="34" charset="0"/>
      <p:regular r:id="rId38"/>
      <p:bold r:id="rId39"/>
      <p:italic r:id="rId40"/>
      <p:boldItalic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817"/>
  </p:normalViewPr>
  <p:slideViewPr>
    <p:cSldViewPr snapToGrid="0" snapToObjects="1">
      <p:cViewPr varScale="1">
        <p:scale>
          <a:sx n="107" d="100"/>
          <a:sy n="107" d="100"/>
        </p:scale>
        <p:origin x="73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font" Target="fonts/font13.fntdata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font" Target="fonts/font14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font" Target="fonts/font12.fntdata"/><Relationship Id="rId20" Type="http://schemas.openxmlformats.org/officeDocument/2006/relationships/slide" Target="slides/slide19.xml"/><Relationship Id="rId41" Type="http://schemas.openxmlformats.org/officeDocument/2006/relationships/font" Target="fonts/font1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" name="Google Shape;51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1013c76fe04_0_4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9" name="Google Shape;209;g1013c76fe04_0_40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g1013c76fe04_0_40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1013c76fe04_0_4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7" name="Google Shape;217;g1013c76fe04_0_4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g1013c76fe04_0_4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1013c76fe04_0_4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7" name="Google Shape;217;g1013c76fe04_0_4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g1013c76fe04_0_4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523671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460dcc3e17c9f79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5" name="Google Shape;225;g460dcc3e17c9f792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g460dcc3e17c9f792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00804436d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4" name="Google Shape;234;g100804436de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g100804436de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00804436d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4" name="Google Shape;234;g100804436de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g100804436de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94859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fa74aa5816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1" name="Google Shape;251;gfa74aa5816_1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gfa74aa5816_1_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100804436de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2" name="Google Shape;242;g100804436de_0_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g100804436de_0_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fd8caf1e9d_0_2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9" name="Google Shape;259;gfd8caf1e9d_0_2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gfd8caf1e9d_0_2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4e993d0d2e5b07e8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7" name="Google Shape;267;g4e993d0d2e5b07e8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g4e993d0d2e5b07e8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1013c76fe0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6" name="Google Shape;76;g1013c76fe04_0_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g1013c76fe04_0_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4e993d0d2e5b07e8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g4e993d0d2e5b07e8_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g4e993d0d2e5b07e8_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1013c76fe04_0_4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9" name="Google Shape;289;g1013c76fe04_0_4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g1013c76fe04_0_4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100a7bf437d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7" name="Google Shape;297;g100a7bf437d_0_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298;g100a7bf437d_0_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013c76fe04_0_2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g1013c76fe04_0_29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g1013c76fe04_0_29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1013c76fe04_0_3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4" name="Google Shape;324;g1013c76fe04_0_34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g1013c76fe04_0_34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1013c76fe04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g1013c76fe04_0_5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g1013c76fe04_0_5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013c76fe04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5" name="Google Shape;95;g1013c76fe04_0_9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g1013c76fe04_0_9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013c76fe04_0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7" name="Google Shape;107;g1013c76fe04_0_1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g1013c76fe04_0_14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013c76fe04_0_2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g1013c76fe04_0_2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g1013c76fe04_0_23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c6e457c165_1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3" name="Google Shape;183;gc6e457c165_1_1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gc6e457c165_1_1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fd8caf1e9d_0_2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gfd8caf1e9d_0_2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gfd8caf1e9d_0_2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00908753b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0" name="Google Shape;200;g100908753b8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g100908753b8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>
  <p:cSld name="DEFAULT">
    <p:bg>
      <p:bgPr>
        <a:solidFill>
          <a:schemeClr val="lt1"/>
        </a:soli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p2" descr="preencod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81000" y="6229350"/>
            <a:ext cx="1047750" cy="49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2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525250" y="6362700"/>
            <a:ext cx="304800" cy="32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2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9100" y="6153150"/>
            <a:ext cx="11353800" cy="1905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2"/>
          <p:cNvSpPr/>
          <p:nvPr/>
        </p:nvSpPr>
        <p:spPr>
          <a:xfrm>
            <a:off x="11496675" y="6448425"/>
            <a:ext cx="362100" cy="1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11318174" y="6261021"/>
            <a:ext cx="731700" cy="52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buNone/>
              <a:defRPr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buNone/>
              <a:defRPr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buNone/>
              <a:defRPr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buNone/>
              <a:defRPr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buNone/>
              <a:defRPr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buNone/>
              <a:defRPr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buNone/>
              <a:defRPr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buNone/>
              <a:defRPr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 1">
  <p:cSld name="DEFAULT_1">
    <p:bg>
      <p:bgPr>
        <a:solidFill>
          <a:schemeClr val="lt1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963273" y="449421"/>
            <a:ext cx="73047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Lato"/>
              <a:buNone/>
              <a:defRPr sz="3000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1"/>
          </p:nvPr>
        </p:nvSpPr>
        <p:spPr>
          <a:xfrm>
            <a:off x="976177" y="242900"/>
            <a:ext cx="3375300" cy="2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ato Black"/>
              <a:buNone/>
              <a:defRPr>
                <a:solidFill>
                  <a:schemeClr val="accent3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20" name="Google Shape;20;p3" descr="preencod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81000" y="6229350"/>
            <a:ext cx="1047750" cy="49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3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525250" y="6362700"/>
            <a:ext cx="304800" cy="32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2;p3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9100" y="6153150"/>
            <a:ext cx="11353800" cy="1905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3"/>
          <p:cNvSpPr/>
          <p:nvPr/>
        </p:nvSpPr>
        <p:spPr>
          <a:xfrm>
            <a:off x="11496675" y="6448425"/>
            <a:ext cx="362100" cy="1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24;p3"/>
          <p:cNvSpPr txBox="1">
            <a:spLocks noGrp="1"/>
          </p:cNvSpPr>
          <p:nvPr>
            <p:ph type="sldNum" idx="12"/>
          </p:nvPr>
        </p:nvSpPr>
        <p:spPr>
          <a:xfrm>
            <a:off x="11318174" y="6261021"/>
            <a:ext cx="731700" cy="52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buNone/>
              <a:defRPr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 rtl="0">
              <a:buNone/>
              <a:defRPr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 rtl="0">
              <a:buNone/>
              <a:defRPr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 rtl="0">
              <a:buNone/>
              <a:defRPr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 rtl="0">
              <a:buNone/>
              <a:defRPr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 rtl="0">
              <a:buNone/>
              <a:defRPr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 rtl="0">
              <a:buNone/>
              <a:defRPr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 rtl="0">
              <a:buNone/>
              <a:defRPr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body" idx="2"/>
          </p:nvPr>
        </p:nvSpPr>
        <p:spPr>
          <a:xfrm>
            <a:off x="1100250" y="1510375"/>
            <a:ext cx="4335000" cy="423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238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Lato"/>
              <a:buChar char="●"/>
              <a:defRPr sz="15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238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Lato"/>
              <a:buChar char="○"/>
              <a:defRPr sz="15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238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Lato"/>
              <a:buChar char="■"/>
              <a:defRPr sz="15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238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Lato"/>
              <a:buChar char="●"/>
              <a:defRPr sz="15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238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Lato"/>
              <a:buChar char="○"/>
              <a:defRPr sz="15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238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Lato"/>
              <a:buChar char="■"/>
              <a:defRPr sz="15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238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Lato"/>
              <a:buChar char="●"/>
              <a:defRPr sz="15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238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Lato"/>
              <a:buChar char="○"/>
              <a:defRPr sz="15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238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Lato"/>
              <a:buChar char="■"/>
              <a:defRPr sz="15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3">
  <p:cSld name="CUSTOM_2">
    <p:bg>
      <p:bgPr>
        <a:solidFill>
          <a:schemeClr val="dk1"/>
        </a:solid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4" descr="preencod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525250" y="6362700"/>
            <a:ext cx="304800" cy="32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28;p4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1000" y="6229350"/>
            <a:ext cx="1047750" cy="48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4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9100" y="6153150"/>
            <a:ext cx="11353800" cy="1905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4"/>
          <p:cNvSpPr/>
          <p:nvPr/>
        </p:nvSpPr>
        <p:spPr>
          <a:xfrm>
            <a:off x="11496675" y="6448425"/>
            <a:ext cx="362100" cy="1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31;p4"/>
          <p:cNvSpPr txBox="1">
            <a:spLocks noGrp="1"/>
          </p:cNvSpPr>
          <p:nvPr>
            <p:ph type="sldNum" idx="12"/>
          </p:nvPr>
        </p:nvSpPr>
        <p:spPr>
          <a:xfrm>
            <a:off x="11318174" y="6261021"/>
            <a:ext cx="731700" cy="52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buNone/>
              <a:defRPr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 rtl="0">
              <a:buNone/>
              <a:defRPr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 rtl="0">
              <a:buNone/>
              <a:defRPr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 rtl="0">
              <a:buNone/>
              <a:defRPr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 rtl="0">
              <a:buNone/>
              <a:defRPr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 rtl="0">
              <a:buNone/>
              <a:defRPr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 rtl="0">
              <a:buNone/>
              <a:defRPr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 rtl="0">
              <a:buNone/>
              <a:defRPr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CUSTOM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oogle Shape;33;p5" descr="preencod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5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467850" y="0"/>
            <a:ext cx="1828800" cy="89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oogle Shape;35;p5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29775" y="95250"/>
            <a:ext cx="1504950" cy="695325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5"/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2">
  <p:cSld name="CUSTOM_1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6" descr="preencod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241935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6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0525" y="6229350"/>
            <a:ext cx="1028700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Google Shape;40;p6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525250" y="6362700"/>
            <a:ext cx="304800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6"/>
          <p:cNvSpPr txBox="1">
            <a:spLocks noGrp="1"/>
          </p:cNvSpPr>
          <p:nvPr>
            <p:ph type="sldNum" idx="12"/>
          </p:nvPr>
        </p:nvSpPr>
        <p:spPr>
          <a:xfrm>
            <a:off x="11318174" y="6261021"/>
            <a:ext cx="731700" cy="52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buNone/>
              <a:defRPr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 rtl="0">
              <a:buNone/>
              <a:defRPr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 rtl="0">
              <a:buNone/>
              <a:defRPr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 rtl="0">
              <a:buNone/>
              <a:defRPr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 rtl="0">
              <a:buNone/>
              <a:defRPr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 rtl="0">
              <a:buNone/>
              <a:defRPr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 rtl="0">
              <a:buNone/>
              <a:defRPr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 rtl="0">
              <a:buNone/>
              <a:defRPr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4">
  <p:cSld name="CUSTOM_3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3;p7" descr="preencod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525250" y="6362700"/>
            <a:ext cx="304800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7"/>
          <p:cNvSpPr txBox="1">
            <a:spLocks noGrp="1"/>
          </p:cNvSpPr>
          <p:nvPr>
            <p:ph type="sldNum" idx="12"/>
          </p:nvPr>
        </p:nvSpPr>
        <p:spPr>
          <a:xfrm>
            <a:off x="11318174" y="6261021"/>
            <a:ext cx="731700" cy="52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buNone/>
              <a:defRPr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 rtl="0">
              <a:buNone/>
              <a:defRPr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 rtl="0">
              <a:buNone/>
              <a:defRPr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 rtl="0">
              <a:buNone/>
              <a:defRPr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 rtl="0">
              <a:buNone/>
              <a:defRPr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 rtl="0">
              <a:buNone/>
              <a:defRPr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 rtl="0">
              <a:buNone/>
              <a:defRPr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 rtl="0">
              <a:buNone/>
              <a:defRPr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SzPts val="1900"/>
              <a:buChar char="○"/>
              <a:defRPr sz="1900"/>
            </a:lvl2pPr>
            <a:lvl3pPr lvl="2" rtl="0">
              <a:spcBef>
                <a:spcPts val="0"/>
              </a:spcBef>
              <a:spcAft>
                <a:spcPts val="0"/>
              </a:spcAft>
              <a:buSzPts val="1900"/>
              <a:buChar char="■"/>
              <a:defRPr sz="1900"/>
            </a:lvl3pPr>
            <a:lvl4pPr lvl="3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4pPr>
            <a:lvl5pPr lvl="4" rtl="0">
              <a:spcBef>
                <a:spcPts val="0"/>
              </a:spcBef>
              <a:spcAft>
                <a:spcPts val="0"/>
              </a:spcAft>
              <a:buSzPts val="1900"/>
              <a:buChar char="○"/>
              <a:defRPr sz="1900"/>
            </a:lvl5pPr>
            <a:lvl6pPr lvl="5" rtl="0">
              <a:spcBef>
                <a:spcPts val="0"/>
              </a:spcBef>
              <a:spcAft>
                <a:spcPts val="0"/>
              </a:spcAft>
              <a:buSzPts val="1900"/>
              <a:buChar char="■"/>
              <a:defRPr sz="1900"/>
            </a:lvl6pPr>
            <a:lvl7pPr lvl="6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7pPr>
            <a:lvl8pPr lvl="7" rtl="0">
              <a:spcBef>
                <a:spcPts val="0"/>
              </a:spcBef>
              <a:spcAft>
                <a:spcPts val="0"/>
              </a:spcAft>
              <a:buSzPts val="1900"/>
              <a:buChar char="○"/>
              <a:defRPr sz="1900"/>
            </a:lvl8pPr>
            <a:lvl9pPr lvl="8" rtl="0">
              <a:spcBef>
                <a:spcPts val="0"/>
              </a:spcBef>
              <a:spcAft>
                <a:spcPts val="0"/>
              </a:spcAft>
              <a:buSzPts val="1900"/>
              <a:buChar char="■"/>
              <a:defRPr sz="1900"/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457200" lvl="0" indent="-34925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49250" rtl="0">
              <a:spcBef>
                <a:spcPts val="0"/>
              </a:spcBef>
              <a:spcAft>
                <a:spcPts val="0"/>
              </a:spcAft>
              <a:buSzPts val="1900"/>
              <a:buChar char="○"/>
              <a:defRPr sz="1900"/>
            </a:lvl2pPr>
            <a:lvl3pPr marL="1371600" lvl="2" indent="-349250" rtl="0">
              <a:spcBef>
                <a:spcPts val="0"/>
              </a:spcBef>
              <a:spcAft>
                <a:spcPts val="0"/>
              </a:spcAft>
              <a:buSzPts val="1900"/>
              <a:buChar char="■"/>
              <a:defRPr sz="1900"/>
            </a:lvl3pPr>
            <a:lvl4pPr marL="1828800" lvl="3" indent="-34925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4pPr>
            <a:lvl5pPr marL="2286000" lvl="4" indent="-349250" rtl="0">
              <a:spcBef>
                <a:spcPts val="0"/>
              </a:spcBef>
              <a:spcAft>
                <a:spcPts val="0"/>
              </a:spcAft>
              <a:buSzPts val="1900"/>
              <a:buChar char="○"/>
              <a:defRPr sz="1900"/>
            </a:lvl5pPr>
            <a:lvl6pPr marL="2743200" lvl="5" indent="-349250" rtl="0">
              <a:spcBef>
                <a:spcPts val="0"/>
              </a:spcBef>
              <a:spcAft>
                <a:spcPts val="0"/>
              </a:spcAft>
              <a:buSzPts val="1900"/>
              <a:buChar char="■"/>
              <a:defRPr sz="1900"/>
            </a:lvl6pPr>
            <a:lvl7pPr marL="3200400" lvl="6" indent="-34925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7pPr>
            <a:lvl8pPr marL="3657600" lvl="7" indent="-349250" rtl="0">
              <a:spcBef>
                <a:spcPts val="0"/>
              </a:spcBef>
              <a:spcAft>
                <a:spcPts val="0"/>
              </a:spcAft>
              <a:buSzPts val="1900"/>
              <a:buChar char="○"/>
              <a:defRPr sz="1900"/>
            </a:lvl8pPr>
            <a:lvl9pPr marL="4114800" lvl="8" indent="-349250" rtl="0">
              <a:spcBef>
                <a:spcPts val="0"/>
              </a:spcBef>
              <a:spcAft>
                <a:spcPts val="0"/>
              </a:spcAft>
              <a:buSzPts val="1900"/>
              <a:buChar char="■"/>
              <a:defRPr sz="1900"/>
            </a:lvl9pPr>
          </a:lstStyle>
          <a:p>
            <a:endParaRPr/>
          </a:p>
        </p:txBody>
      </p:sp>
      <p:sp>
        <p:nvSpPr>
          <p:cNvPr id="48" name="Google Shape;48;p8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>
                <a:solidFill>
                  <a:schemeClr val="tx1"/>
                </a:solidFill>
              </a:defRPr>
            </a:lvl1pPr>
            <a:lvl2pPr lvl="1" algn="r">
              <a:buNone/>
              <a:defRPr sz="1300">
                <a:solidFill>
                  <a:schemeClr val="tx1"/>
                </a:solidFill>
              </a:defRPr>
            </a:lvl2pPr>
            <a:lvl3pPr lvl="2" algn="r">
              <a:buNone/>
              <a:defRPr sz="1300">
                <a:solidFill>
                  <a:schemeClr val="tx1"/>
                </a:solidFill>
              </a:defRPr>
            </a:lvl3pPr>
            <a:lvl4pPr lvl="3" algn="r">
              <a:buNone/>
              <a:defRPr sz="1300">
                <a:solidFill>
                  <a:schemeClr val="tx1"/>
                </a:solidFill>
              </a:defRPr>
            </a:lvl4pPr>
            <a:lvl5pPr lvl="4" algn="r">
              <a:buNone/>
              <a:defRPr sz="1300">
                <a:solidFill>
                  <a:schemeClr val="tx1"/>
                </a:solidFill>
              </a:defRPr>
            </a:lvl5pPr>
            <a:lvl6pPr lvl="5" algn="r">
              <a:buNone/>
              <a:defRPr sz="1300">
                <a:solidFill>
                  <a:schemeClr val="tx1"/>
                </a:solidFill>
              </a:defRPr>
            </a:lvl6pPr>
            <a:lvl7pPr lvl="6" algn="r">
              <a:buNone/>
              <a:defRPr sz="1300">
                <a:solidFill>
                  <a:schemeClr val="tx1"/>
                </a:solidFill>
              </a:defRPr>
            </a:lvl7pPr>
            <a:lvl8pPr lvl="7" algn="r">
              <a:buNone/>
              <a:defRPr sz="1300">
                <a:solidFill>
                  <a:schemeClr val="tx1"/>
                </a:solidFill>
              </a:defRPr>
            </a:lvl8pPr>
            <a:lvl9pPr lvl="8" algn="r">
              <a:buNone/>
              <a:defRPr sz="1300">
                <a:solidFill>
                  <a:schemeClr val="tx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7.png"/><Relationship Id="rId18" Type="http://schemas.openxmlformats.org/officeDocument/2006/relationships/image" Target="../media/image23.png"/><Relationship Id="rId3" Type="http://schemas.openxmlformats.org/officeDocument/2006/relationships/image" Target="../media/image6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17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5" Type="http://schemas.openxmlformats.org/officeDocument/2006/relationships/image" Target="../media/image21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0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4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6.jp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13" Type="http://schemas.openxmlformats.org/officeDocument/2006/relationships/image" Target="../media/image87.png"/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12" Type="http://schemas.openxmlformats.org/officeDocument/2006/relationships/image" Target="../media/image8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0.png"/><Relationship Id="rId11" Type="http://schemas.openxmlformats.org/officeDocument/2006/relationships/image" Target="../media/image85.png"/><Relationship Id="rId5" Type="http://schemas.openxmlformats.org/officeDocument/2006/relationships/image" Target="../media/image79.png"/><Relationship Id="rId10" Type="http://schemas.openxmlformats.org/officeDocument/2006/relationships/image" Target="../media/image84.png"/><Relationship Id="rId4" Type="http://schemas.openxmlformats.org/officeDocument/2006/relationships/image" Target="../media/image78.png"/><Relationship Id="rId9" Type="http://schemas.openxmlformats.org/officeDocument/2006/relationships/image" Target="../media/image8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www.gli.net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7.png"/><Relationship Id="rId18" Type="http://schemas.openxmlformats.org/officeDocument/2006/relationships/image" Target="../media/image42.png"/><Relationship Id="rId26" Type="http://schemas.openxmlformats.org/officeDocument/2006/relationships/image" Target="../media/image50.png"/><Relationship Id="rId3" Type="http://schemas.openxmlformats.org/officeDocument/2006/relationships/image" Target="../media/image27.png"/><Relationship Id="rId21" Type="http://schemas.openxmlformats.org/officeDocument/2006/relationships/image" Target="../media/image45.png"/><Relationship Id="rId34" Type="http://schemas.openxmlformats.org/officeDocument/2006/relationships/image" Target="../media/image58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17" Type="http://schemas.openxmlformats.org/officeDocument/2006/relationships/image" Target="../media/image41.png"/><Relationship Id="rId25" Type="http://schemas.openxmlformats.org/officeDocument/2006/relationships/image" Target="../media/image49.png"/><Relationship Id="rId33" Type="http://schemas.openxmlformats.org/officeDocument/2006/relationships/image" Target="../media/image57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40.png"/><Relationship Id="rId20" Type="http://schemas.openxmlformats.org/officeDocument/2006/relationships/image" Target="../media/image44.png"/><Relationship Id="rId29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24" Type="http://schemas.openxmlformats.org/officeDocument/2006/relationships/image" Target="../media/image48.png"/><Relationship Id="rId32" Type="http://schemas.openxmlformats.org/officeDocument/2006/relationships/image" Target="../media/image56.png"/><Relationship Id="rId5" Type="http://schemas.openxmlformats.org/officeDocument/2006/relationships/image" Target="../media/image29.png"/><Relationship Id="rId15" Type="http://schemas.openxmlformats.org/officeDocument/2006/relationships/image" Target="../media/image39.png"/><Relationship Id="rId23" Type="http://schemas.openxmlformats.org/officeDocument/2006/relationships/image" Target="../media/image47.png"/><Relationship Id="rId28" Type="http://schemas.openxmlformats.org/officeDocument/2006/relationships/image" Target="../media/image52.png"/><Relationship Id="rId10" Type="http://schemas.openxmlformats.org/officeDocument/2006/relationships/image" Target="../media/image34.png"/><Relationship Id="rId19" Type="http://schemas.openxmlformats.org/officeDocument/2006/relationships/image" Target="../media/image43.png"/><Relationship Id="rId31" Type="http://schemas.openxmlformats.org/officeDocument/2006/relationships/image" Target="../media/image55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Relationship Id="rId14" Type="http://schemas.openxmlformats.org/officeDocument/2006/relationships/image" Target="../media/image38.png"/><Relationship Id="rId22" Type="http://schemas.openxmlformats.org/officeDocument/2006/relationships/image" Target="../media/image46.png"/><Relationship Id="rId27" Type="http://schemas.openxmlformats.org/officeDocument/2006/relationships/image" Target="../media/image51.png"/><Relationship Id="rId30" Type="http://schemas.openxmlformats.org/officeDocument/2006/relationships/image" Target="../media/image54.png"/><Relationship Id="rId8" Type="http://schemas.openxmlformats.org/officeDocument/2006/relationships/image" Target="../media/image3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eeperedge.net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9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5010"/>
            <a:ext cx="12192000" cy="6877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9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962775" y="2590800"/>
            <a:ext cx="5229225" cy="3381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9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514850" y="1381125"/>
            <a:ext cx="7677150" cy="533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9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495800" y="1352550"/>
            <a:ext cx="7696200" cy="533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9" descr="preencoded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067800" y="4067175"/>
            <a:ext cx="1057275" cy="100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9" descr="preencoded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1134725" y="4691504"/>
            <a:ext cx="1047750" cy="100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9" descr="preencoded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8324850" y="3038475"/>
            <a:ext cx="1057275" cy="100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9" descr="preencoded.png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0096500" y="2886075"/>
            <a:ext cx="1057275" cy="100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9" descr="preencoded.png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11153775" y="3506575"/>
            <a:ext cx="1038225" cy="100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9" descr="preencoded.png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7467600" y="2571750"/>
            <a:ext cx="4248150" cy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9" descr="preencoded.png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9467850" y="0"/>
            <a:ext cx="18288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9" descr="preencoded.png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9582150" y="3048000"/>
            <a:ext cx="1047750" cy="154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9" descr="preencoded.png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8829675" y="2514600"/>
            <a:ext cx="2838450" cy="266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9" descr="preencoded.png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9629775" y="95250"/>
            <a:ext cx="1504950" cy="69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9" descr="preencoded.png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6981825" y="4905375"/>
            <a:ext cx="1323975" cy="93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9" descr="preencoded.png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7158038" y="5008200"/>
            <a:ext cx="971550" cy="561975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9"/>
          <p:cNvSpPr/>
          <p:nvPr/>
        </p:nvSpPr>
        <p:spPr>
          <a:xfrm>
            <a:off x="1038225" y="2395688"/>
            <a:ext cx="6753225" cy="338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95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i="1" dirty="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rPr>
              <a:t>Bringing Fiduciary Duties to the Web:</a:t>
            </a:r>
          </a:p>
          <a:p>
            <a:pPr marL="0" marR="0" lvl="0" indent="0" algn="l" rtl="0">
              <a:lnSpc>
                <a:spcPct val="119512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solidFill>
                <a:srgbClr val="FFFFFF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marL="0" marR="0" lvl="0" indent="0" algn="l" rtl="0">
              <a:lnSpc>
                <a:spcPct val="1195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100" dirty="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rPr>
              <a:t>Building a Virtual Trust Layer </a:t>
            </a:r>
            <a:endParaRPr sz="4100" dirty="0">
              <a:solidFill>
                <a:srgbClr val="FFFFFF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marL="0" marR="0" lvl="0" indent="0" algn="l" rtl="0">
              <a:lnSpc>
                <a:spcPct val="119512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dirty="0">
              <a:solidFill>
                <a:srgbClr val="FFFFFF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marL="0" marR="0" lvl="0" indent="0" algn="l" rtl="0">
              <a:lnSpc>
                <a:spcPct val="119512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FFFFFF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marL="0" marR="0" lvl="0" indent="0" algn="l" rtl="0">
              <a:lnSpc>
                <a:spcPct val="1195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rPr>
              <a:t>December 2021</a:t>
            </a:r>
            <a:endParaRPr sz="2400" dirty="0">
              <a:solidFill>
                <a:srgbClr val="FFFFF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71" name="Google Shape;71;p9"/>
          <p:cNvSpPr/>
          <p:nvPr/>
        </p:nvSpPr>
        <p:spPr>
          <a:xfrm>
            <a:off x="400050" y="6524625"/>
            <a:ext cx="2809875" cy="133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rPr>
              <a:t>© 2021 Deeper Edge</a:t>
            </a:r>
            <a:r>
              <a:rPr lang="en-US" sz="1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rPr>
              <a:t> LLC </a:t>
            </a:r>
            <a:r>
              <a:rPr lang="en-US" sz="1000" b="0" i="0" u="none" strike="noStrike" cap="non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rPr>
              <a:t> All rights reserved.</a:t>
            </a:r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" name="Google Shape;72;p9"/>
          <p:cNvSpPr/>
          <p:nvPr/>
        </p:nvSpPr>
        <p:spPr>
          <a:xfrm>
            <a:off x="1200150" y="5972100"/>
            <a:ext cx="5314800" cy="1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FFFFFF"/>
                </a:solidFill>
                <a:latin typeface="Lato Black"/>
                <a:ea typeface="Lato Black"/>
                <a:cs typeface="Lato Black"/>
                <a:sym typeface="Lato Black"/>
              </a:rPr>
              <a:t>Richard Whitt</a:t>
            </a:r>
            <a:r>
              <a:rPr lang="en-US" sz="1500">
                <a:solidFill>
                  <a:srgbClr val="FFFFFF"/>
                </a:solidFill>
                <a:latin typeface="Lato Black"/>
                <a:ea typeface="Lato Black"/>
                <a:cs typeface="Lato Black"/>
                <a:sym typeface="Lato Black"/>
              </a:rPr>
              <a:t>  </a:t>
            </a:r>
            <a:r>
              <a:rPr lang="en-US" sz="15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| richard@deeperedge.net </a:t>
            </a:r>
            <a:endParaRPr sz="1500" b="0" i="0" u="none" strike="noStrike" cap="none">
              <a:solidFill>
                <a:schemeClr val="dk1"/>
              </a:solidFill>
              <a:highlight>
                <a:srgbClr val="FF9900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9"/>
          <p:cNvSpPr/>
          <p:nvPr/>
        </p:nvSpPr>
        <p:spPr>
          <a:xfrm>
            <a:off x="1038225" y="637102"/>
            <a:ext cx="6818925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08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0" i="0" u="none" strike="noStrike" cap="none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Deeper Edge LLC</a:t>
            </a:r>
            <a:endParaRPr sz="5400" b="0" i="0" u="none" strike="noStrike" cap="none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20833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8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8"/>
          <p:cNvSpPr/>
          <p:nvPr/>
        </p:nvSpPr>
        <p:spPr>
          <a:xfrm>
            <a:off x="1047750" y="311750"/>
            <a:ext cx="9590400" cy="5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solidFill>
                  <a:srgbClr val="4B3842"/>
                </a:solidFill>
                <a:latin typeface="Lato"/>
                <a:ea typeface="Lato"/>
                <a:cs typeface="Lato"/>
                <a:sym typeface="Lato"/>
              </a:rPr>
              <a:t>The Virtual Trust Layer: Interoperable Modules</a:t>
            </a:r>
            <a:endParaRPr sz="3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p18"/>
          <p:cNvSpPr txBox="1">
            <a:spLocks noGrp="1"/>
          </p:cNvSpPr>
          <p:nvPr>
            <p:ph type="sldNum" idx="12"/>
          </p:nvPr>
        </p:nvSpPr>
        <p:spPr>
          <a:xfrm>
            <a:off x="11318174" y="6261021"/>
            <a:ext cx="731700" cy="52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  <p:sp>
        <p:nvSpPr>
          <p:cNvPr id="214" name="Google Shape;214;p18"/>
          <p:cNvSpPr txBox="1"/>
          <p:nvPr/>
        </p:nvSpPr>
        <p:spPr>
          <a:xfrm>
            <a:off x="1258950" y="1157475"/>
            <a:ext cx="9379200" cy="6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556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i="1" dirty="0"/>
              <a:t>Network Stacks</a:t>
            </a:r>
            <a:r>
              <a:rPr lang="en-US" sz="2000" dirty="0"/>
              <a:t>: where data packets travel through layers of information systems.</a:t>
            </a:r>
            <a:endParaRPr sz="2000" dirty="0"/>
          </a:p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/>
          </a:p>
          <a:p>
            <a:pPr marL="457200" lvl="0" indent="-3556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i="1" dirty="0"/>
              <a:t>Data Lifecycles</a:t>
            </a:r>
            <a:r>
              <a:rPr lang="en-US" sz="2000" dirty="0"/>
              <a:t>: where data resides in servers, routers, algorithms, and applications.</a:t>
            </a:r>
            <a:endParaRPr sz="2000" dirty="0"/>
          </a:p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/>
          </a:p>
          <a:p>
            <a:pPr marL="457200" lvl="0" indent="-3556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i="1" dirty="0"/>
              <a:t>Algorithmic Tussle Zones</a:t>
            </a:r>
            <a:r>
              <a:rPr lang="en-US" sz="2000" dirty="0"/>
              <a:t>: recognizing external interfaces (“screens and scenes”), and intra-network mediation points (“</a:t>
            </a:r>
            <a:r>
              <a:rPr lang="en-US" sz="2000" dirty="0" err="1"/>
              <a:t>unseens</a:t>
            </a:r>
            <a:r>
              <a:rPr lang="en-US" sz="2000" dirty="0"/>
              <a:t>”), where competing interests “tussle” for control over data access and analytics decisions.</a:t>
            </a:r>
            <a:endParaRPr sz="2000" dirty="0"/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/>
          </a:p>
          <a:p>
            <a:pPr marL="457200" lvl="0" indent="-3556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i="1" dirty="0"/>
              <a:t>Duties</a:t>
            </a:r>
            <a:r>
              <a:rPr lang="en-US" sz="2000" dirty="0"/>
              <a:t>: defining and fully operationalizing applicable obligations, based on extant laws of fiduciaries, trusts, and/or bailments.</a:t>
            </a:r>
            <a:endParaRPr sz="2000" dirty="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9"/>
          <p:cNvSpPr/>
          <p:nvPr/>
        </p:nvSpPr>
        <p:spPr>
          <a:xfrm>
            <a:off x="1047750" y="311750"/>
            <a:ext cx="9590400" cy="5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solidFill>
                  <a:srgbClr val="4B3842"/>
                </a:solidFill>
                <a:latin typeface="Lato"/>
                <a:ea typeface="Lato"/>
                <a:cs typeface="Lato"/>
                <a:sym typeface="Lato"/>
              </a:rPr>
              <a:t>The Virtual Trust Layer: Ecosystem Components</a:t>
            </a:r>
            <a:endParaRPr sz="3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" name="Google Shape;221;p19"/>
          <p:cNvSpPr txBox="1">
            <a:spLocks noGrp="1"/>
          </p:cNvSpPr>
          <p:nvPr>
            <p:ph type="sldNum" idx="12"/>
          </p:nvPr>
        </p:nvSpPr>
        <p:spPr>
          <a:xfrm>
            <a:off x="11318174" y="6261021"/>
            <a:ext cx="731700" cy="52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  <p:sp>
        <p:nvSpPr>
          <p:cNvPr id="222" name="Google Shape;222;p19"/>
          <p:cNvSpPr txBox="1"/>
          <p:nvPr/>
        </p:nvSpPr>
        <p:spPr>
          <a:xfrm>
            <a:off x="1258950" y="1041750"/>
            <a:ext cx="9379200" cy="43257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 i="1" dirty="0"/>
              <a:t>Middleware coding</a:t>
            </a:r>
            <a:r>
              <a:rPr lang="en-US" sz="1800" dirty="0"/>
              <a:t>: translating digital trust layer capabilities into a data fiduciary “engine,” comprised of open source software readily adapted by any entity.</a:t>
            </a:r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endParaRPr sz="1800" dirty="0"/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 i="1" dirty="0"/>
              <a:t>I/O Hooks</a:t>
            </a:r>
            <a:r>
              <a:rPr lang="en-US" sz="1800" dirty="0"/>
              <a:t>: aligning each modular element of the VTL with corresponding IT inputs and outputs of the target entity.</a:t>
            </a:r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endParaRPr sz="1800" dirty="0"/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 i="1" dirty="0"/>
              <a:t>Dependencies</a:t>
            </a:r>
            <a:r>
              <a:rPr lang="en-US" sz="1800" dirty="0"/>
              <a:t>: identifying existing “legal hacking” opportunities (exploitable mechanisms in laws/regulations/policies) and market barriers (such as lack of uniform platform interoperability, data portability, and authorized agent delegation).</a:t>
            </a:r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endParaRPr sz="1800" dirty="0"/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 i="1" dirty="0"/>
              <a:t>Accountabilities:</a:t>
            </a:r>
            <a:r>
              <a:rPr lang="en-US" sz="1800" dirty="0"/>
              <a:t> deriving potential mechanisms of accountability and enforcement, from governmental laws and regulations, to standards, certifications, best practices, and codes of conduct.</a:t>
            </a:r>
            <a:endParaRPr sz="18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9"/>
          <p:cNvSpPr/>
          <p:nvPr/>
        </p:nvSpPr>
        <p:spPr>
          <a:xfrm>
            <a:off x="1047750" y="311750"/>
            <a:ext cx="9590400" cy="5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solidFill>
                  <a:srgbClr val="4B3842"/>
                </a:solidFill>
                <a:latin typeface="Lato"/>
                <a:ea typeface="Lato"/>
                <a:cs typeface="Lato"/>
                <a:sym typeface="Lato"/>
              </a:rPr>
              <a:t>The Virtual Trust Layer: Ecosystem Components</a:t>
            </a:r>
            <a:endParaRPr sz="3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" name="Google Shape;221;p19"/>
          <p:cNvSpPr txBox="1">
            <a:spLocks noGrp="1"/>
          </p:cNvSpPr>
          <p:nvPr>
            <p:ph type="sldNum" idx="12"/>
          </p:nvPr>
        </p:nvSpPr>
        <p:spPr>
          <a:xfrm>
            <a:off x="11318174" y="6261021"/>
            <a:ext cx="731700" cy="52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sp>
        <p:nvSpPr>
          <p:cNvPr id="222" name="Google Shape;222;p19"/>
          <p:cNvSpPr txBox="1"/>
          <p:nvPr/>
        </p:nvSpPr>
        <p:spPr>
          <a:xfrm>
            <a:off x="1258950" y="1041750"/>
            <a:ext cx="9379200" cy="30515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 i="1" dirty="0"/>
              <a:t>Landscape Census</a:t>
            </a:r>
            <a:r>
              <a:rPr lang="en-US" sz="1800" dirty="0"/>
              <a:t>: cataloging full array of decentralized Web technologies, and their implementing B2C/B2B entities that could benefit from the VTL.</a:t>
            </a:r>
          </a:p>
          <a:p>
            <a:pPr marL="4572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endParaRPr lang="en-US" sz="1800" dirty="0"/>
          </a:p>
          <a:p>
            <a:pPr marL="4572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 i="1" dirty="0"/>
              <a:t>Data Fiduciaries Alliance</a:t>
            </a:r>
            <a:r>
              <a:rPr lang="en-US" sz="1800" dirty="0"/>
              <a:t>: forming a coalition of like-minded entities, acting collaboratively as multi-stakeholders to serve in a variety of capacities to steer this new Web paradigm.</a:t>
            </a:r>
          </a:p>
          <a:p>
            <a:pPr marL="4572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endParaRPr lang="en-US" sz="1800" dirty="0"/>
          </a:p>
          <a:p>
            <a:pPr marL="4572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 i="1" dirty="0"/>
              <a:t>Public Policy Agenda</a:t>
            </a:r>
            <a:r>
              <a:rPr lang="en-US" sz="1800" dirty="0"/>
              <a:t>: advocating for government laws and policies that would transform commercial dependencies into policy inputs.</a:t>
            </a:r>
          </a:p>
        </p:txBody>
      </p:sp>
    </p:spTree>
    <p:extLst>
      <p:ext uri="{BB962C8B-B14F-4D97-AF65-F5344CB8AC3E}">
        <p14:creationId xmlns:p14="http://schemas.microsoft.com/office/powerpoint/2010/main" val="5134590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0"/>
          <p:cNvSpPr/>
          <p:nvPr/>
        </p:nvSpPr>
        <p:spPr>
          <a:xfrm>
            <a:off x="1007645" y="196000"/>
            <a:ext cx="9590400" cy="5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solidFill>
                  <a:srgbClr val="4B3842"/>
                </a:solidFill>
                <a:latin typeface="Lato"/>
                <a:ea typeface="Lato"/>
                <a:cs typeface="Lato"/>
                <a:sym typeface="Lato"/>
              </a:rPr>
              <a:t>Early Progress</a:t>
            </a:r>
            <a:endParaRPr sz="3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" name="Google Shape;229;p20"/>
          <p:cNvSpPr txBox="1">
            <a:spLocks noGrp="1"/>
          </p:cNvSpPr>
          <p:nvPr>
            <p:ph type="sldNum" idx="12"/>
          </p:nvPr>
        </p:nvSpPr>
        <p:spPr>
          <a:xfrm>
            <a:off x="11318174" y="6261021"/>
            <a:ext cx="731700" cy="52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  <p:sp>
        <p:nvSpPr>
          <p:cNvPr id="230" name="Google Shape;230;p20"/>
          <p:cNvSpPr txBox="1"/>
          <p:nvPr/>
        </p:nvSpPr>
        <p:spPr>
          <a:xfrm>
            <a:off x="446965" y="859025"/>
            <a:ext cx="11309100" cy="2646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Lato"/>
              <a:buChar char="-"/>
            </a:pPr>
            <a:r>
              <a:rPr lang="en-US" sz="2000" i="1" dirty="0">
                <a:latin typeface="Lato"/>
                <a:ea typeface="Lato"/>
                <a:cs typeface="Lato"/>
                <a:sym typeface="Lato"/>
              </a:rPr>
              <a:t>Fall 2021</a:t>
            </a:r>
            <a:r>
              <a:rPr lang="en-US" sz="2000" dirty="0">
                <a:latin typeface="Lato"/>
                <a:ea typeface="Lato"/>
                <a:cs typeface="Lato"/>
                <a:sym typeface="Lato"/>
              </a:rPr>
              <a:t>: Conversations commence with commercial entities and non-profits, to assess viability and potentially roles in a digital trust layer-based ecosystem; notable signups gained.</a:t>
            </a:r>
            <a:br>
              <a:rPr lang="en-US" sz="2000" dirty="0">
                <a:latin typeface="Lato"/>
                <a:ea typeface="Lato"/>
                <a:cs typeface="Lato"/>
                <a:sym typeface="Lato"/>
              </a:rPr>
            </a:br>
            <a:endParaRPr sz="2000" dirty="0">
              <a:latin typeface="Lato"/>
              <a:ea typeface="Lato"/>
              <a:cs typeface="Lato"/>
              <a:sym typeface="Lato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Lato"/>
              <a:buChar char="-"/>
            </a:pPr>
            <a:r>
              <a:rPr lang="en-US" sz="2000" i="1" dirty="0">
                <a:latin typeface="Lato"/>
                <a:ea typeface="Lato"/>
                <a:cs typeface="Lato"/>
                <a:sym typeface="Lato"/>
              </a:rPr>
              <a:t>September 2021</a:t>
            </a:r>
            <a:r>
              <a:rPr lang="en-US" sz="2000" dirty="0">
                <a:latin typeface="Lato"/>
                <a:ea typeface="Lato"/>
                <a:cs typeface="Lato"/>
                <a:sym typeface="Lato"/>
              </a:rPr>
              <a:t>: World Economic Forum white paper released, validating VTL-informed process to identify competing data interests/tussle points in the City of Helsinki.</a:t>
            </a:r>
            <a:br>
              <a:rPr lang="en-US" sz="2000" dirty="0">
                <a:latin typeface="Lato"/>
                <a:ea typeface="Lato"/>
                <a:cs typeface="Lato"/>
                <a:sym typeface="Lato"/>
              </a:rPr>
            </a:br>
            <a:endParaRPr sz="2000" dirty="0">
              <a:latin typeface="Lato"/>
              <a:ea typeface="Lato"/>
              <a:cs typeface="Lato"/>
              <a:sym typeface="Lato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Lato"/>
              <a:buChar char="-"/>
            </a:pPr>
            <a:r>
              <a:rPr lang="en-US" sz="2000" i="1" dirty="0">
                <a:latin typeface="Lato"/>
                <a:ea typeface="Lato"/>
                <a:cs typeface="Lato"/>
                <a:sym typeface="Lato"/>
              </a:rPr>
              <a:t>November 2021</a:t>
            </a:r>
            <a:r>
              <a:rPr lang="en-US" sz="2000" dirty="0">
                <a:latin typeface="Lato"/>
                <a:ea typeface="Lato"/>
                <a:cs typeface="Lato"/>
                <a:sym typeface="Lato"/>
              </a:rPr>
              <a:t>: Presentation of VTL to Mozilla’s Data Futures Lab; LinkedIn discussion group formed to seek feedback on pilots and coalition ideas.</a:t>
            </a:r>
            <a:endParaRPr sz="2000" dirty="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31" name="Google Shape;231;p20"/>
          <p:cNvPicPr preferRelativeResize="0"/>
          <p:nvPr/>
        </p:nvPicPr>
        <p:blipFill rotWithShape="1">
          <a:blip r:embed="rId3">
            <a:alphaModFix/>
          </a:blip>
          <a:srcRect b="65951"/>
          <a:stretch/>
        </p:blipFill>
        <p:spPr>
          <a:xfrm>
            <a:off x="3216536" y="3746612"/>
            <a:ext cx="5758928" cy="27648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1"/>
          <p:cNvSpPr/>
          <p:nvPr/>
        </p:nvSpPr>
        <p:spPr>
          <a:xfrm>
            <a:off x="1047750" y="311750"/>
            <a:ext cx="10179600" cy="5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solidFill>
                  <a:srgbClr val="4B3842"/>
                </a:solidFill>
                <a:latin typeface="Lato"/>
                <a:ea typeface="Lato"/>
                <a:cs typeface="Lato"/>
                <a:sym typeface="Lato"/>
              </a:rPr>
              <a:t>Layers and Stacks: Recognizing Discrete Decision Points</a:t>
            </a:r>
            <a:endParaRPr sz="3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" name="Google Shape;238;p21"/>
          <p:cNvSpPr txBox="1">
            <a:spLocks noGrp="1"/>
          </p:cNvSpPr>
          <p:nvPr>
            <p:ph type="sldNum" idx="12"/>
          </p:nvPr>
        </p:nvSpPr>
        <p:spPr>
          <a:xfrm>
            <a:off x="11318174" y="6261021"/>
            <a:ext cx="731700" cy="52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  <p:pic>
        <p:nvPicPr>
          <p:cNvPr id="239" name="Google Shape;23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6350" y="1125675"/>
            <a:ext cx="7402691" cy="5660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1"/>
          <p:cNvSpPr/>
          <p:nvPr/>
        </p:nvSpPr>
        <p:spPr>
          <a:xfrm>
            <a:off x="1047750" y="311750"/>
            <a:ext cx="10179600" cy="5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solidFill>
                  <a:srgbClr val="4B3842"/>
                </a:solidFill>
                <a:latin typeface="Lato"/>
                <a:ea typeface="Lato"/>
                <a:cs typeface="Lato"/>
                <a:sym typeface="Lato"/>
              </a:rPr>
              <a:t>Virtual Trust Layer – How It Works</a:t>
            </a:r>
            <a:endParaRPr sz="3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" name="Google Shape;238;p21"/>
          <p:cNvSpPr txBox="1">
            <a:spLocks noGrp="1"/>
          </p:cNvSpPr>
          <p:nvPr>
            <p:ph type="sldNum" idx="12"/>
          </p:nvPr>
        </p:nvSpPr>
        <p:spPr>
          <a:xfrm>
            <a:off x="11318174" y="6261021"/>
            <a:ext cx="731700" cy="52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137E758C-1057-445F-A731-274C4A1A81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442"/>
          <a:stretch/>
        </p:blipFill>
        <p:spPr>
          <a:xfrm>
            <a:off x="2188356" y="1249899"/>
            <a:ext cx="7551810" cy="5183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4004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3"/>
          <p:cNvSpPr/>
          <p:nvPr/>
        </p:nvSpPr>
        <p:spPr>
          <a:xfrm>
            <a:off x="1229800" y="311750"/>
            <a:ext cx="9408300" cy="5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4B3842"/>
                </a:solidFill>
                <a:latin typeface="Lato"/>
                <a:ea typeface="Lato"/>
                <a:cs typeface="Lato"/>
                <a:sym typeface="Lato"/>
              </a:rPr>
              <a:t>Governance Architecture: A Sample Schematic</a:t>
            </a:r>
            <a:endParaRPr sz="3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" name="Google Shape;255;p23"/>
          <p:cNvSpPr txBox="1">
            <a:spLocks noGrp="1"/>
          </p:cNvSpPr>
          <p:nvPr>
            <p:ph type="sldNum" idx="12"/>
          </p:nvPr>
        </p:nvSpPr>
        <p:spPr>
          <a:xfrm>
            <a:off x="11318174" y="6261021"/>
            <a:ext cx="731700" cy="52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  <p:pic>
        <p:nvPicPr>
          <p:cNvPr id="256" name="Google Shape;256;p23"/>
          <p:cNvPicPr preferRelativeResize="0"/>
          <p:nvPr/>
        </p:nvPicPr>
        <p:blipFill rotWithShape="1">
          <a:blip r:embed="rId3">
            <a:alphaModFix/>
          </a:blip>
          <a:srcRect t="7244"/>
          <a:stretch/>
        </p:blipFill>
        <p:spPr>
          <a:xfrm>
            <a:off x="1529250" y="892850"/>
            <a:ext cx="8656999" cy="5250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2"/>
          <p:cNvSpPr/>
          <p:nvPr/>
        </p:nvSpPr>
        <p:spPr>
          <a:xfrm>
            <a:off x="1047750" y="311750"/>
            <a:ext cx="9590400" cy="5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solidFill>
                  <a:srgbClr val="4B3842"/>
                </a:solidFill>
                <a:latin typeface="Lato"/>
                <a:ea typeface="Lato"/>
                <a:cs typeface="Lato"/>
                <a:sym typeface="Lato"/>
              </a:rPr>
              <a:t>Virtual Trust Layer: Considering a Fiduciary Backend</a:t>
            </a:r>
            <a:endParaRPr sz="3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" name="Google Shape;246;p22"/>
          <p:cNvSpPr txBox="1">
            <a:spLocks noGrp="1"/>
          </p:cNvSpPr>
          <p:nvPr>
            <p:ph type="sldNum" idx="12"/>
          </p:nvPr>
        </p:nvSpPr>
        <p:spPr>
          <a:xfrm>
            <a:off x="11318174" y="6261021"/>
            <a:ext cx="731700" cy="52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  <p:pic>
        <p:nvPicPr>
          <p:cNvPr id="247" name="Google Shape;24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3150" y="2269525"/>
            <a:ext cx="7359249" cy="4289700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22"/>
          <p:cNvSpPr txBox="1"/>
          <p:nvPr/>
        </p:nvSpPr>
        <p:spPr>
          <a:xfrm>
            <a:off x="1134675" y="965175"/>
            <a:ext cx="10183500" cy="800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A high-level starting point for asking “What would this platform look like?”</a:t>
            </a:r>
            <a:endParaRPr sz="2000"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One representative example: engaging in discovery process with specific partners</a:t>
            </a:r>
            <a:endParaRPr sz="200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4"/>
          <p:cNvSpPr/>
          <p:nvPr/>
        </p:nvSpPr>
        <p:spPr>
          <a:xfrm>
            <a:off x="1047750" y="210475"/>
            <a:ext cx="9948300" cy="5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solidFill>
                  <a:srgbClr val="4B3842"/>
                </a:solidFill>
                <a:latin typeface="Lato"/>
                <a:ea typeface="Lato"/>
                <a:cs typeface="Lato"/>
                <a:sym typeface="Lato"/>
              </a:rPr>
              <a:t>Some Likely Use Cases for Virtual Trust Layers</a:t>
            </a:r>
            <a:endParaRPr sz="3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3" name="Google Shape;263;p24"/>
          <p:cNvSpPr txBox="1">
            <a:spLocks noGrp="1"/>
          </p:cNvSpPr>
          <p:nvPr>
            <p:ph type="sldNum" idx="12"/>
          </p:nvPr>
        </p:nvSpPr>
        <p:spPr>
          <a:xfrm>
            <a:off x="11318174" y="6261021"/>
            <a:ext cx="731700" cy="52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  <p:sp>
        <p:nvSpPr>
          <p:cNvPr id="264" name="Google Shape;264;p24"/>
          <p:cNvSpPr txBox="1"/>
          <p:nvPr/>
        </p:nvSpPr>
        <p:spPr>
          <a:xfrm>
            <a:off x="1047750" y="966300"/>
            <a:ext cx="10613700" cy="52629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>
                <a:latin typeface="Lato"/>
                <a:ea typeface="Lato"/>
                <a:cs typeface="Lato"/>
                <a:sym typeface="Lato"/>
              </a:rPr>
              <a:t>Online company -- setting agential terms of service/engagement</a:t>
            </a:r>
            <a:endParaRPr sz="2200" dirty="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 dirty="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>
                <a:latin typeface="Lato"/>
                <a:ea typeface="Lato"/>
                <a:cs typeface="Lato"/>
                <a:sym typeface="Lato"/>
              </a:rPr>
              <a:t>Enterprise company -- setting dual authorized use policy</a:t>
            </a:r>
            <a:endParaRPr sz="2200" dirty="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 dirty="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>
                <a:latin typeface="Lato"/>
                <a:ea typeface="Lato"/>
                <a:cs typeface="Lato"/>
                <a:sym typeface="Lato"/>
              </a:rPr>
              <a:t>Mobile apps -- setting user privacy policy</a:t>
            </a:r>
            <a:endParaRPr sz="2200" dirty="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 dirty="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>
                <a:latin typeface="Lato"/>
                <a:ea typeface="Lato"/>
                <a:cs typeface="Lato"/>
                <a:sym typeface="Lato"/>
              </a:rPr>
              <a:t>Transborder data flows -- setting bailment duties attendant to global movement of data</a:t>
            </a:r>
            <a:endParaRPr sz="2200" dirty="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 dirty="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>
                <a:latin typeface="Lato"/>
                <a:ea typeface="Lato"/>
                <a:cs typeface="Lato"/>
                <a:sym typeface="Lato"/>
              </a:rPr>
              <a:t>Smart cities governance -- setting terms of citizen interactions</a:t>
            </a:r>
            <a:endParaRPr sz="2200" dirty="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 dirty="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>
                <a:latin typeface="Lato"/>
                <a:ea typeface="Lato"/>
                <a:cs typeface="Lato"/>
                <a:sym typeface="Lato"/>
              </a:rPr>
              <a:t>DAO -- setting humans in the loop of “trustless trust” arrangements</a:t>
            </a:r>
            <a:endParaRPr sz="2200" dirty="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 dirty="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>
                <a:latin typeface="Lato"/>
                <a:ea typeface="Lato"/>
                <a:cs typeface="Lato"/>
                <a:sym typeface="Lato"/>
              </a:rPr>
              <a:t>Metaverse platform -- setting novel multidimensional governance ethos</a:t>
            </a:r>
            <a:endParaRPr sz="2200" dirty="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 dirty="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5"/>
          <p:cNvSpPr/>
          <p:nvPr/>
        </p:nvSpPr>
        <p:spPr>
          <a:xfrm>
            <a:off x="2071050" y="311750"/>
            <a:ext cx="8567100" cy="5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4B3842"/>
                </a:solidFill>
                <a:latin typeface="Lato"/>
                <a:ea typeface="Lato"/>
                <a:cs typeface="Lato"/>
                <a:sym typeface="Lato"/>
              </a:rPr>
              <a:t>Recent Example : WEF/City of Helsinki</a:t>
            </a:r>
            <a:endParaRPr sz="3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1" name="Google Shape;271;p25"/>
          <p:cNvSpPr txBox="1">
            <a:spLocks noGrp="1"/>
          </p:cNvSpPr>
          <p:nvPr>
            <p:ph type="sldNum" idx="12"/>
          </p:nvPr>
        </p:nvSpPr>
        <p:spPr>
          <a:xfrm>
            <a:off x="11318174" y="6261021"/>
            <a:ext cx="731700" cy="52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  <p:sp>
        <p:nvSpPr>
          <p:cNvPr id="272" name="Google Shape;272;p25"/>
          <p:cNvSpPr txBox="1"/>
          <p:nvPr/>
        </p:nvSpPr>
        <p:spPr>
          <a:xfrm>
            <a:off x="2071050" y="892850"/>
            <a:ext cx="95904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dirty="0">
                <a:latin typeface="Lato"/>
                <a:ea typeface="Lato"/>
                <a:cs typeface="Lato"/>
                <a:sym typeface="Lato"/>
              </a:rPr>
              <a:t>World Economic Forum initiative (September 2021) developed a similar approach for the City of Helsinki, grounded in data lifecycles, network layers, and “tussle points.”</a:t>
            </a:r>
            <a:endParaRPr sz="1900" dirty="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73" name="Google Shape;27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2298" y="311747"/>
            <a:ext cx="1138450" cy="572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25"/>
          <p:cNvPicPr preferRelativeResize="0"/>
          <p:nvPr/>
        </p:nvPicPr>
        <p:blipFill rotWithShape="1">
          <a:blip r:embed="rId3">
            <a:alphaModFix/>
          </a:blip>
          <a:srcRect b="41369"/>
          <a:stretch/>
        </p:blipFill>
        <p:spPr>
          <a:xfrm>
            <a:off x="2219713" y="1908975"/>
            <a:ext cx="1677874" cy="4949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25"/>
          <p:cNvPicPr preferRelativeResize="0"/>
          <p:nvPr/>
        </p:nvPicPr>
        <p:blipFill rotWithShape="1">
          <a:blip r:embed="rId3">
            <a:alphaModFix/>
          </a:blip>
          <a:srcRect t="58083"/>
          <a:stretch/>
        </p:blipFill>
        <p:spPr>
          <a:xfrm>
            <a:off x="4184595" y="2163104"/>
            <a:ext cx="2063842" cy="435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62787" y="2163100"/>
            <a:ext cx="5229225" cy="3648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0"/>
          <p:cNvSpPr/>
          <p:nvPr/>
        </p:nvSpPr>
        <p:spPr>
          <a:xfrm>
            <a:off x="1047750" y="523875"/>
            <a:ext cx="10744200" cy="5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4B3842"/>
                </a:solidFill>
                <a:latin typeface="Lato"/>
                <a:ea typeface="Lato"/>
                <a:cs typeface="Lato"/>
                <a:sym typeface="Lato"/>
              </a:rPr>
              <a:t>Introductions</a:t>
            </a:r>
            <a:endParaRPr sz="3000">
              <a:solidFill>
                <a:srgbClr val="4B3842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rgbClr val="4B384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0" name="Google Shape;80;p10"/>
          <p:cNvSpPr/>
          <p:nvPr/>
        </p:nvSpPr>
        <p:spPr>
          <a:xfrm>
            <a:off x="5068874" y="1125192"/>
            <a:ext cx="6249300" cy="3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242424"/>
                </a:solidFill>
                <a:latin typeface="Lato"/>
                <a:ea typeface="Lato"/>
                <a:cs typeface="Lato"/>
                <a:sym typeface="Lato"/>
              </a:rPr>
              <a:t>Expertise</a:t>
            </a:r>
            <a:endParaRPr sz="1600" dirty="0">
              <a:solidFill>
                <a:srgbClr val="242424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42424"/>
              </a:buClr>
              <a:buSzPts val="1600"/>
              <a:buFont typeface="Lato"/>
              <a:buChar char="●"/>
            </a:pPr>
            <a:r>
              <a:rPr lang="en-US" sz="1600" dirty="0">
                <a:solidFill>
                  <a:srgbClr val="242424"/>
                </a:solidFill>
                <a:latin typeface="Lato"/>
                <a:ea typeface="Lato"/>
                <a:cs typeface="Lato"/>
                <a:sym typeface="Lato"/>
              </a:rPr>
              <a:t>Corporate strategist</a:t>
            </a:r>
            <a:endParaRPr sz="1600" dirty="0">
              <a:solidFill>
                <a:srgbClr val="242424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42424"/>
              </a:buClr>
              <a:buSzPts val="1600"/>
              <a:buFont typeface="Lato"/>
              <a:buChar char="●"/>
            </a:pPr>
            <a:r>
              <a:rPr lang="en-US" sz="1600" dirty="0">
                <a:solidFill>
                  <a:srgbClr val="242424"/>
                </a:solidFill>
                <a:latin typeface="Lato"/>
                <a:ea typeface="Lato"/>
                <a:cs typeface="Lato"/>
                <a:sym typeface="Lato"/>
              </a:rPr>
              <a:t>Tech policy attorney</a:t>
            </a:r>
            <a:endParaRPr sz="1600" dirty="0">
              <a:solidFill>
                <a:srgbClr val="242424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42424"/>
              </a:buClr>
              <a:buSzPts val="1600"/>
              <a:buFont typeface="Lato"/>
              <a:buChar char="●"/>
            </a:pPr>
            <a:r>
              <a:rPr lang="en-US" sz="1600" dirty="0">
                <a:solidFill>
                  <a:srgbClr val="242424"/>
                </a:solidFill>
                <a:latin typeface="Lato"/>
                <a:ea typeface="Lato"/>
                <a:cs typeface="Lato"/>
                <a:sym typeface="Lato"/>
              </a:rPr>
              <a:t>Former longtime Googler (corp. director for strategic initiatives) </a:t>
            </a:r>
            <a:endParaRPr sz="1600" dirty="0">
              <a:solidFill>
                <a:srgbClr val="242424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rgbClr val="242424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242424"/>
                </a:solidFill>
                <a:latin typeface="Lato"/>
                <a:ea typeface="Lato"/>
                <a:cs typeface="Lato"/>
                <a:sym typeface="Lato"/>
              </a:rPr>
              <a:t>Current</a:t>
            </a:r>
            <a:endParaRPr sz="1600" dirty="0">
              <a:solidFill>
                <a:srgbClr val="242424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"/>
              <a:buChar char="●"/>
            </a:pPr>
            <a:r>
              <a:rPr lang="en-US" sz="16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Founder of Deeper Edge LLC</a:t>
            </a:r>
            <a:endParaRPr sz="1600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Char char="●"/>
            </a:pPr>
            <a:r>
              <a:rPr lang="en-US" sz="16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President of GLIA Foundation</a:t>
            </a:r>
            <a:endParaRPr sz="1600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Char char="●"/>
            </a:pPr>
            <a:r>
              <a:rPr lang="en-US" sz="16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Mozilla Foundation fellow in residence</a:t>
            </a:r>
            <a:endParaRPr sz="1600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Char char="●"/>
            </a:pPr>
            <a:r>
              <a:rPr lang="en-US" sz="16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Georgetown U. Tech Law Institute fellow</a:t>
            </a:r>
            <a:endParaRPr sz="1600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Char char="●"/>
            </a:pPr>
            <a:r>
              <a:rPr lang="en-US" sz="16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Formal advisor to Web-based startups</a:t>
            </a:r>
            <a:endParaRPr sz="1600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rgbClr val="242424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242424"/>
                </a:solidFill>
                <a:latin typeface="Lato"/>
                <a:ea typeface="Lato"/>
                <a:cs typeface="Lato"/>
                <a:sym typeface="Lato"/>
              </a:rPr>
              <a:t>Experience</a:t>
            </a:r>
            <a:endParaRPr sz="1600" dirty="0">
              <a:solidFill>
                <a:srgbClr val="242424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42424"/>
              </a:buClr>
              <a:buSzPts val="1600"/>
              <a:buFont typeface="Lato"/>
              <a:buChar char="●"/>
            </a:pPr>
            <a:r>
              <a:rPr lang="en-US" sz="1600" dirty="0">
                <a:solidFill>
                  <a:srgbClr val="242424"/>
                </a:solidFill>
                <a:latin typeface="Lato"/>
                <a:ea typeface="Lato"/>
                <a:cs typeface="Lato"/>
                <a:sym typeface="Lato"/>
              </a:rPr>
              <a:t>Thirty-plus years in Web company policy, legal, and strategy</a:t>
            </a:r>
            <a:endParaRPr sz="1600" dirty="0">
              <a:solidFill>
                <a:srgbClr val="24242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1" name="Google Shape;81;p10"/>
          <p:cNvSpPr txBox="1">
            <a:spLocks noGrp="1"/>
          </p:cNvSpPr>
          <p:nvPr>
            <p:ph type="sldNum" idx="12"/>
          </p:nvPr>
        </p:nvSpPr>
        <p:spPr>
          <a:xfrm>
            <a:off x="11318174" y="6261021"/>
            <a:ext cx="731700" cy="52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  <p:pic>
        <p:nvPicPr>
          <p:cNvPr id="82" name="Google Shape;82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7750" y="1589525"/>
            <a:ext cx="3446874" cy="3446874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0"/>
          <p:cNvSpPr/>
          <p:nvPr/>
        </p:nvSpPr>
        <p:spPr>
          <a:xfrm>
            <a:off x="1047750" y="5136350"/>
            <a:ext cx="2986800" cy="4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i="1">
                <a:solidFill>
                  <a:srgbClr val="242424"/>
                </a:solidFill>
                <a:latin typeface="Lato"/>
                <a:ea typeface="Lato"/>
                <a:cs typeface="Lato"/>
                <a:sym typeface="Lato"/>
              </a:rPr>
              <a:t>Richard Whitt</a:t>
            </a:r>
            <a:endParaRPr sz="1600" i="1">
              <a:solidFill>
                <a:srgbClr val="242424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26"/>
          <p:cNvSpPr/>
          <p:nvPr/>
        </p:nvSpPr>
        <p:spPr>
          <a:xfrm>
            <a:off x="1229800" y="311750"/>
            <a:ext cx="9408300" cy="5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4B3842"/>
                </a:solidFill>
                <a:latin typeface="Lato"/>
                <a:ea typeface="Lato"/>
                <a:cs typeface="Lato"/>
                <a:sym typeface="Lato"/>
              </a:rPr>
              <a:t>City of Helsinki: A Holistic Data Governance View</a:t>
            </a:r>
            <a:endParaRPr sz="3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3" name="Google Shape;283;p26"/>
          <p:cNvSpPr txBox="1">
            <a:spLocks noGrp="1"/>
          </p:cNvSpPr>
          <p:nvPr>
            <p:ph type="sldNum" idx="12"/>
          </p:nvPr>
        </p:nvSpPr>
        <p:spPr>
          <a:xfrm>
            <a:off x="11318174" y="6261021"/>
            <a:ext cx="731700" cy="52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  <p:pic>
        <p:nvPicPr>
          <p:cNvPr id="284" name="Google Shape;28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45250"/>
            <a:ext cx="7039417" cy="566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26"/>
          <p:cNvPicPr preferRelativeResize="0"/>
          <p:nvPr/>
        </p:nvPicPr>
        <p:blipFill rotWithShape="1">
          <a:blip r:embed="rId4">
            <a:alphaModFix/>
          </a:blip>
          <a:srcRect r="52448" b="32207"/>
          <a:stretch/>
        </p:blipFill>
        <p:spPr>
          <a:xfrm>
            <a:off x="7344225" y="1045250"/>
            <a:ext cx="2949251" cy="216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26"/>
          <p:cNvPicPr preferRelativeResize="0"/>
          <p:nvPr/>
        </p:nvPicPr>
        <p:blipFill rotWithShape="1">
          <a:blip r:embed="rId4">
            <a:alphaModFix/>
          </a:blip>
          <a:srcRect l="47550"/>
          <a:stretch/>
        </p:blipFill>
        <p:spPr>
          <a:xfrm>
            <a:off x="7278325" y="3363600"/>
            <a:ext cx="3484715" cy="342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27"/>
          <p:cNvSpPr/>
          <p:nvPr/>
        </p:nvSpPr>
        <p:spPr>
          <a:xfrm>
            <a:off x="1047750" y="210475"/>
            <a:ext cx="9948300" cy="5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solidFill>
                  <a:srgbClr val="4B3842"/>
                </a:solidFill>
                <a:latin typeface="Lato"/>
                <a:ea typeface="Lato"/>
                <a:cs typeface="Lato"/>
                <a:sym typeface="Lato"/>
              </a:rPr>
              <a:t>Towards the Future: VTL as Basis for New Web Ecosystem</a:t>
            </a:r>
            <a:endParaRPr sz="3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3" name="Google Shape;293;p27"/>
          <p:cNvSpPr txBox="1">
            <a:spLocks noGrp="1"/>
          </p:cNvSpPr>
          <p:nvPr>
            <p:ph type="sldNum" idx="12"/>
          </p:nvPr>
        </p:nvSpPr>
        <p:spPr>
          <a:xfrm>
            <a:off x="11318174" y="6261021"/>
            <a:ext cx="731700" cy="52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  <p:sp>
        <p:nvSpPr>
          <p:cNvPr id="294" name="Google Shape;294;p27"/>
          <p:cNvSpPr txBox="1"/>
          <p:nvPr/>
        </p:nvSpPr>
        <p:spPr>
          <a:xfrm>
            <a:off x="1047750" y="948100"/>
            <a:ext cx="10613700" cy="4893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>
                <a:latin typeface="Lato"/>
                <a:ea typeface="Lato"/>
                <a:cs typeface="Lato"/>
                <a:sym typeface="Lato"/>
              </a:rPr>
              <a:t>Technology: introducing </a:t>
            </a:r>
            <a:r>
              <a:rPr lang="en-US" sz="2200" dirty="0" err="1">
                <a:latin typeface="Lato"/>
                <a:ea typeface="Lato"/>
                <a:cs typeface="Lato"/>
                <a:sym typeface="Lato"/>
              </a:rPr>
              <a:t>edgetech</a:t>
            </a:r>
            <a:r>
              <a:rPr lang="en-US" sz="2200" dirty="0">
                <a:latin typeface="Lato"/>
                <a:ea typeface="Lato"/>
                <a:cs typeface="Lato"/>
                <a:sym typeface="Lato"/>
              </a:rPr>
              <a:t>, based on “</a:t>
            </a:r>
            <a:r>
              <a:rPr lang="en-US" sz="2200" i="1" dirty="0">
                <a:latin typeface="Lato"/>
                <a:ea typeface="Lato"/>
                <a:cs typeface="Lato"/>
                <a:sym typeface="Lato"/>
              </a:rPr>
              <a:t>e2a</a:t>
            </a:r>
            <a:r>
              <a:rPr lang="en-US" sz="2200" dirty="0">
                <a:latin typeface="Lato"/>
                <a:ea typeface="Lato"/>
                <a:cs typeface="Lato"/>
                <a:sym typeface="Lato"/>
              </a:rPr>
              <a:t>” (edge-to-any/all) design principle</a:t>
            </a:r>
            <a:endParaRPr sz="2200" dirty="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 dirty="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>
                <a:latin typeface="Lato"/>
                <a:ea typeface="Lato"/>
                <a:cs typeface="Lato"/>
                <a:sym typeface="Lato"/>
              </a:rPr>
              <a:t>Offerings: instantiating both </a:t>
            </a:r>
            <a:r>
              <a:rPr lang="en-US" sz="2200" i="1" dirty="0">
                <a:latin typeface="Lato"/>
                <a:ea typeface="Lato"/>
                <a:cs typeface="Lato"/>
                <a:sym typeface="Lato"/>
              </a:rPr>
              <a:t>edge-push</a:t>
            </a:r>
            <a:r>
              <a:rPr lang="en-US" sz="2200" dirty="0">
                <a:latin typeface="Lato"/>
                <a:ea typeface="Lato"/>
                <a:cs typeface="Lato"/>
                <a:sym typeface="Lato"/>
              </a:rPr>
              <a:t> (intentions, requests) and </a:t>
            </a:r>
            <a:r>
              <a:rPr lang="en-US" sz="2200" i="1" dirty="0">
                <a:latin typeface="Lato"/>
                <a:ea typeface="Lato"/>
                <a:cs typeface="Lato"/>
                <a:sym typeface="Lato"/>
              </a:rPr>
              <a:t>edge-pull</a:t>
            </a:r>
            <a:r>
              <a:rPr lang="en-US" sz="2200" dirty="0">
                <a:latin typeface="Lato"/>
                <a:ea typeface="Lato"/>
                <a:cs typeface="Lato"/>
                <a:sym typeface="Lato"/>
              </a:rPr>
              <a:t> (content) capabilities</a:t>
            </a:r>
            <a:endParaRPr sz="2200" dirty="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 dirty="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>
                <a:latin typeface="Lato"/>
                <a:ea typeface="Lato"/>
                <a:cs typeface="Lato"/>
                <a:sym typeface="Lato"/>
              </a:rPr>
              <a:t>Business models: rebalancing lopsided markets; for example, moving from extractive cloud advertising to purposeful edge “</a:t>
            </a:r>
            <a:r>
              <a:rPr lang="en-US" sz="2200" dirty="0" err="1">
                <a:latin typeface="Lato"/>
                <a:ea typeface="Lato"/>
                <a:cs typeface="Lato"/>
                <a:sym typeface="Lato"/>
              </a:rPr>
              <a:t>intentcasting</a:t>
            </a:r>
            <a:r>
              <a:rPr lang="en-US" sz="2200" dirty="0">
                <a:latin typeface="Lato"/>
                <a:ea typeface="Lato"/>
                <a:cs typeface="Lato"/>
                <a:sym typeface="Lato"/>
              </a:rPr>
              <a:t>”</a:t>
            </a:r>
            <a:endParaRPr sz="2200" dirty="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 dirty="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>
                <a:latin typeface="Lato"/>
                <a:ea typeface="Lato"/>
                <a:cs typeface="Lato"/>
                <a:sym typeface="Lato"/>
              </a:rPr>
              <a:t>Governance: tying express fiduciary duties to tussle zone decisions</a:t>
            </a:r>
            <a:endParaRPr sz="2200" dirty="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 dirty="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>
                <a:latin typeface="Lato"/>
                <a:ea typeface="Lato"/>
                <a:cs typeface="Lato"/>
                <a:sym typeface="Lato"/>
              </a:rPr>
              <a:t>Public Policy: gaining new statutory rights, including interop, portability, delegation, and query/interrogation (with Personal AI), and assigning new statutory duties (of care, good faith, confidentiality)</a:t>
            </a:r>
            <a:endParaRPr sz="2200" dirty="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28"/>
          <p:cNvSpPr/>
          <p:nvPr/>
        </p:nvSpPr>
        <p:spPr>
          <a:xfrm>
            <a:off x="1047750" y="210475"/>
            <a:ext cx="10150800" cy="5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4B3842"/>
                </a:solidFill>
                <a:latin typeface="Lato"/>
                <a:ea typeface="Lato"/>
                <a:cs typeface="Lato"/>
                <a:sym typeface="Lato"/>
              </a:rPr>
              <a:t>Opportunities to Devise a New Trust-Based Web Paradigm </a:t>
            </a:r>
            <a:endParaRPr sz="3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1" name="Google Shape;301;p28"/>
          <p:cNvSpPr txBox="1">
            <a:spLocks noGrp="1"/>
          </p:cNvSpPr>
          <p:nvPr>
            <p:ph type="sldNum" idx="12"/>
          </p:nvPr>
        </p:nvSpPr>
        <p:spPr>
          <a:xfrm>
            <a:off x="11318174" y="6261021"/>
            <a:ext cx="731700" cy="52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  <p:sp>
        <p:nvSpPr>
          <p:cNvPr id="302" name="Google Shape;302;p28"/>
          <p:cNvSpPr txBox="1"/>
          <p:nvPr/>
        </p:nvSpPr>
        <p:spPr>
          <a:xfrm>
            <a:off x="1047750" y="904700"/>
            <a:ext cx="10613700" cy="94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Lato"/>
                <a:ea typeface="Lato"/>
                <a:cs typeface="Lato"/>
                <a:sym typeface="Lato"/>
              </a:rPr>
              <a:t>A cross-functional alliance can help bring to life a virtual trust layer-based ecosystem.  Opportunities include:</a:t>
            </a:r>
            <a:endParaRPr sz="2400" dirty="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latin typeface="Lato"/>
              <a:ea typeface="Lato"/>
              <a:cs typeface="Lato"/>
              <a:sym typeface="Lato"/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Font typeface="Lato"/>
              <a:buChar char="●"/>
            </a:pPr>
            <a:r>
              <a:rPr lang="en-US" sz="2200" dirty="0">
                <a:latin typeface="Lato"/>
                <a:ea typeface="Lato"/>
                <a:cs typeface="Lato"/>
                <a:sym typeface="Lato"/>
              </a:rPr>
              <a:t>Technology Testbeds</a:t>
            </a:r>
            <a:endParaRPr sz="2200" dirty="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 dirty="0">
              <a:latin typeface="Lato"/>
              <a:ea typeface="Lato"/>
              <a:cs typeface="Lato"/>
              <a:sym typeface="Lato"/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Font typeface="Lato"/>
              <a:buChar char="●"/>
            </a:pPr>
            <a:r>
              <a:rPr lang="en-US" sz="2200" dirty="0">
                <a:latin typeface="Lato"/>
                <a:ea typeface="Lato"/>
                <a:cs typeface="Lato"/>
                <a:sym typeface="Lato"/>
              </a:rPr>
              <a:t>Open Source Contributors</a:t>
            </a:r>
            <a:endParaRPr sz="2200" dirty="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 dirty="0">
              <a:latin typeface="Lato"/>
              <a:ea typeface="Lato"/>
              <a:cs typeface="Lato"/>
              <a:sym typeface="Lato"/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Font typeface="Lato"/>
              <a:buChar char="●"/>
            </a:pPr>
            <a:r>
              <a:rPr lang="en-US" sz="2200" dirty="0">
                <a:latin typeface="Lato"/>
                <a:ea typeface="Lato"/>
                <a:cs typeface="Lato"/>
                <a:sym typeface="Lato"/>
              </a:rPr>
              <a:t>Governance Collaborations</a:t>
            </a:r>
            <a:endParaRPr sz="2200" dirty="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 dirty="0">
              <a:latin typeface="Lato"/>
              <a:ea typeface="Lato"/>
              <a:cs typeface="Lato"/>
              <a:sym typeface="Lato"/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Font typeface="Lato"/>
              <a:buChar char="●"/>
            </a:pPr>
            <a:r>
              <a:rPr lang="en-US" sz="2200" dirty="0">
                <a:latin typeface="Lato"/>
                <a:ea typeface="Lato"/>
                <a:cs typeface="Lato"/>
                <a:sym typeface="Lato"/>
              </a:rPr>
              <a:t>Commercial Partnerships</a:t>
            </a:r>
            <a:endParaRPr sz="2200" dirty="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 dirty="0">
              <a:latin typeface="Lato"/>
              <a:ea typeface="Lato"/>
              <a:cs typeface="Lato"/>
              <a:sym typeface="Lato"/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Font typeface="Lato"/>
              <a:buChar char="●"/>
            </a:pPr>
            <a:r>
              <a:rPr lang="en-US" sz="2200" dirty="0">
                <a:latin typeface="Lato"/>
                <a:ea typeface="Lato"/>
                <a:cs typeface="Lato"/>
                <a:sym typeface="Lato"/>
              </a:rPr>
              <a:t>Policy Advocates</a:t>
            </a:r>
            <a:endParaRPr sz="2200" dirty="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 dirty="0">
              <a:latin typeface="Lato"/>
              <a:ea typeface="Lato"/>
              <a:cs typeface="Lato"/>
              <a:sym typeface="Lato"/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Font typeface="Lato"/>
              <a:buChar char="●"/>
            </a:pPr>
            <a:r>
              <a:rPr lang="en-US" sz="2200" dirty="0">
                <a:latin typeface="Lato"/>
                <a:ea typeface="Lato"/>
                <a:cs typeface="Lato"/>
                <a:sym typeface="Lato"/>
              </a:rPr>
              <a:t>Ecosystem Funders</a:t>
            </a:r>
            <a:endParaRPr sz="2200" dirty="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latin typeface="Lato"/>
              <a:ea typeface="Lato"/>
              <a:cs typeface="Lato"/>
              <a:sym typeface="Lato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i="1" dirty="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Lato"/>
                <a:ea typeface="Lato"/>
                <a:cs typeface="Lato"/>
                <a:sym typeface="Lato"/>
              </a:rPr>
              <a:t> </a:t>
            </a:r>
            <a:endParaRPr sz="2200" dirty="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Google Shape;308;p29"/>
          <p:cNvPicPr preferRelativeResize="0"/>
          <p:nvPr/>
        </p:nvPicPr>
        <p:blipFill rotWithShape="1">
          <a:blip r:embed="rId3">
            <a:alphaModFix/>
          </a:blip>
          <a:srcRect t="436" b="436"/>
          <a:stretch/>
        </p:blipFill>
        <p:spPr>
          <a:xfrm>
            <a:off x="1209675" y="1024500"/>
            <a:ext cx="3747549" cy="3747525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29"/>
          <p:cNvSpPr/>
          <p:nvPr/>
        </p:nvSpPr>
        <p:spPr>
          <a:xfrm>
            <a:off x="1513000" y="523875"/>
            <a:ext cx="11536200" cy="5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Less Extraction, More Action</a:t>
            </a:r>
            <a:endParaRPr sz="3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0" name="Google Shape;310;p29"/>
          <p:cNvSpPr/>
          <p:nvPr/>
        </p:nvSpPr>
        <p:spPr>
          <a:xfrm>
            <a:off x="6380075" y="1750775"/>
            <a:ext cx="4914900" cy="29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Deeper Edge seeks to advance truly human-centered governance, technologies, business models, and public policies.</a:t>
            </a:r>
            <a:endParaRPr sz="20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53333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5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The virtual trust layer can be an important tool in achieving that mission.</a:t>
            </a:r>
            <a:endParaRPr sz="20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53333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5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Please join us.</a:t>
            </a:r>
            <a:r>
              <a:rPr lang="en-US" sz="15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sz="15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53333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1" name="Google Shape;311;p29"/>
          <p:cNvSpPr txBox="1">
            <a:spLocks noGrp="1"/>
          </p:cNvSpPr>
          <p:nvPr>
            <p:ph type="sldNum" idx="12"/>
          </p:nvPr>
        </p:nvSpPr>
        <p:spPr>
          <a:xfrm>
            <a:off x="11318174" y="6261021"/>
            <a:ext cx="731700" cy="52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  <p:pic>
        <p:nvPicPr>
          <p:cNvPr id="312" name="Google Shape;312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09684" y="4617208"/>
            <a:ext cx="371767" cy="3717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25876" y="4988983"/>
            <a:ext cx="371767" cy="3717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42074" y="4651418"/>
            <a:ext cx="371767" cy="3717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205666" y="5106459"/>
            <a:ext cx="371767" cy="3717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2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585458" y="4793509"/>
            <a:ext cx="371767" cy="3717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2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599884" y="5429325"/>
            <a:ext cx="371767" cy="3717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2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291834" y="5429325"/>
            <a:ext cx="371767" cy="3717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2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102972" y="5311875"/>
            <a:ext cx="371767" cy="3717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29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674484" y="4617200"/>
            <a:ext cx="371767" cy="3717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29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40984" y="5051175"/>
            <a:ext cx="371767" cy="3717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Google Shape;327;p30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152400"/>
            <a:ext cx="1221105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30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458325" y="0"/>
            <a:ext cx="1847850" cy="89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30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629775" y="95250"/>
            <a:ext cx="1504950" cy="695325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30"/>
          <p:cNvSpPr/>
          <p:nvPr/>
        </p:nvSpPr>
        <p:spPr>
          <a:xfrm>
            <a:off x="3124200" y="2343150"/>
            <a:ext cx="5953200" cy="126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195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100" b="0" i="0" u="none" strike="noStrike" cap="non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rPr>
              <a:t>Thank you!</a:t>
            </a:r>
            <a:endParaRPr sz="4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1" name="Google Shape;331;p30"/>
          <p:cNvSpPr/>
          <p:nvPr/>
        </p:nvSpPr>
        <p:spPr>
          <a:xfrm>
            <a:off x="3438525" y="3533775"/>
            <a:ext cx="53148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FFFFFF"/>
                </a:solidFill>
                <a:latin typeface="Lato Black"/>
                <a:ea typeface="Lato Black"/>
                <a:cs typeface="Lato Black"/>
                <a:sym typeface="Lato Black"/>
              </a:rPr>
              <a:t>Richard Whitt  </a:t>
            </a:r>
            <a:r>
              <a:rPr lang="en-US" sz="15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|  </a:t>
            </a:r>
            <a:r>
              <a:rPr lang="en-US" sz="15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info</a:t>
            </a:r>
            <a:r>
              <a:rPr lang="en-US" sz="15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@deeperedge.net</a:t>
            </a:r>
            <a:endParaRPr sz="15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2" name="Google Shape;332;p30"/>
          <p:cNvSpPr/>
          <p:nvPr/>
        </p:nvSpPr>
        <p:spPr>
          <a:xfrm>
            <a:off x="3305175" y="4086225"/>
            <a:ext cx="53148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Lato Black"/>
                <a:ea typeface="Lato Black"/>
                <a:cs typeface="Lato Black"/>
                <a:sym typeface="Lato Black"/>
              </a:rPr>
              <a:t>deeperedge.net</a:t>
            </a:r>
            <a:endParaRPr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3" name="Google Shape;333;p30"/>
          <p:cNvSpPr txBox="1">
            <a:spLocks noGrp="1"/>
          </p:cNvSpPr>
          <p:nvPr>
            <p:ph type="sldNum" idx="12"/>
          </p:nvPr>
        </p:nvSpPr>
        <p:spPr>
          <a:xfrm>
            <a:off x="11318174" y="6261021"/>
            <a:ext cx="731700" cy="52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1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67075" y="733425"/>
            <a:ext cx="8924925" cy="5334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90" name="Google Shape;90;p11"/>
          <p:cNvSpPr/>
          <p:nvPr/>
        </p:nvSpPr>
        <p:spPr>
          <a:xfrm>
            <a:off x="895349" y="523875"/>
            <a:ext cx="10584077" cy="5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 i="0" u="none" strike="noStrike" cap="none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GLIAnet</a:t>
            </a:r>
            <a:r>
              <a:rPr lang="en-US" sz="3000" b="0" i="0" u="none" strike="noStrike" cap="none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: </a:t>
            </a:r>
            <a:r>
              <a:rPr lang="en-US" sz="30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Web</a:t>
            </a:r>
            <a:r>
              <a:rPr lang="en-US" sz="3000" b="0" i="0" u="none" strike="noStrike" cap="none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Ecosystem Founded o</a:t>
            </a:r>
            <a:r>
              <a:rPr lang="en-US" sz="30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n</a:t>
            </a:r>
            <a:r>
              <a:rPr lang="en-US" sz="3000" b="0" i="0" u="none" strike="noStrike" cap="none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30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Virtualized</a:t>
            </a:r>
            <a:r>
              <a:rPr lang="en-US" sz="3000" b="0" i="0" u="none" strike="noStrike" cap="none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Trust </a:t>
            </a:r>
            <a:r>
              <a:rPr lang="en-US" sz="30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Fabric (Human + Tech)</a:t>
            </a:r>
            <a:endParaRPr sz="3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11"/>
          <p:cNvSpPr/>
          <p:nvPr/>
        </p:nvSpPr>
        <p:spPr>
          <a:xfrm>
            <a:off x="904875" y="2028825"/>
            <a:ext cx="4144500" cy="13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GLIAnet</a:t>
            </a:r>
            <a:r>
              <a:rPr lang="en-US" sz="18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(</a:t>
            </a:r>
            <a:r>
              <a:rPr lang="en-US" sz="18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  <a:hlinkClick r:id="rId4"/>
              </a:rPr>
              <a:t>www.glia.net</a:t>
            </a:r>
            <a:r>
              <a:rPr lang="en-US" sz="18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) is a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proposed new virtualized overlay </a:t>
            </a:r>
            <a:r>
              <a:rPr lang="en-US" sz="18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to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the Web, comprised of trustworthy </a:t>
            </a:r>
            <a:r>
              <a:rPr lang="en-US" sz="18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intermediaries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(such as </a:t>
            </a:r>
            <a:r>
              <a:rPr lang="en-US" sz="1800" b="1" i="1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digital fiduciaries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) and </a:t>
            </a:r>
            <a:r>
              <a:rPr lang="en-US" sz="18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human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-centric technologies (</a:t>
            </a:r>
            <a:r>
              <a:rPr lang="en-US" sz="1800" b="1" i="1" u="none" strike="noStrike" cap="none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edgetech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).  </a:t>
            </a:r>
            <a:endParaRPr sz="1800" b="0" i="0" u="none" strike="noStrike" cap="none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ogether, these elements serve as a form of </a:t>
            </a:r>
            <a:r>
              <a:rPr lang="en-US" sz="1800" b="1" i="1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virtualized</a:t>
            </a:r>
            <a:r>
              <a:rPr lang="en-US" sz="1800" b="1" i="1" u="none" strike="noStrike" cap="none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trust fabric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, designed to </a:t>
            </a:r>
            <a:r>
              <a:rPr lang="en-US" sz="18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promote 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human trust, support, and autonomy.</a:t>
            </a: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11"/>
          <p:cNvSpPr txBox="1">
            <a:spLocks noGrp="1"/>
          </p:cNvSpPr>
          <p:nvPr>
            <p:ph type="sldNum" idx="12"/>
          </p:nvPr>
        </p:nvSpPr>
        <p:spPr>
          <a:xfrm>
            <a:off x="11318174" y="6261021"/>
            <a:ext cx="731700" cy="52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2"/>
          <p:cNvSpPr/>
          <p:nvPr/>
        </p:nvSpPr>
        <p:spPr>
          <a:xfrm>
            <a:off x="1047750" y="523875"/>
            <a:ext cx="8782200" cy="5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 i="0" u="none" strike="noStrike" cap="none" dirty="0" err="1">
                <a:solidFill>
                  <a:srgbClr val="4B3842"/>
                </a:solidFill>
                <a:latin typeface="Lato"/>
                <a:ea typeface="Lato"/>
                <a:cs typeface="Lato"/>
                <a:sym typeface="Lato"/>
              </a:rPr>
              <a:t>GLIAnet’s</a:t>
            </a:r>
            <a:r>
              <a:rPr lang="en-US" sz="3000" b="0" i="0" u="none" strike="noStrike" cap="none" dirty="0">
                <a:solidFill>
                  <a:srgbClr val="4B3842"/>
                </a:solidFill>
                <a:latin typeface="Lato"/>
                <a:ea typeface="Lato"/>
                <a:cs typeface="Lato"/>
                <a:sym typeface="Lato"/>
              </a:rPr>
              <a:t> Multi-Layered </a:t>
            </a:r>
            <a:r>
              <a:rPr lang="en-US" sz="3000" dirty="0">
                <a:solidFill>
                  <a:srgbClr val="4B3842"/>
                </a:solidFill>
                <a:latin typeface="Lato"/>
                <a:ea typeface="Lato"/>
                <a:cs typeface="Lato"/>
                <a:sym typeface="Lato"/>
              </a:rPr>
              <a:t>Virtualized</a:t>
            </a:r>
            <a:r>
              <a:rPr lang="en-US" sz="3000" b="0" i="0" u="none" strike="noStrike" cap="none" dirty="0">
                <a:solidFill>
                  <a:srgbClr val="4B3842"/>
                </a:solidFill>
                <a:latin typeface="Lato"/>
                <a:ea typeface="Lato"/>
                <a:cs typeface="Lato"/>
                <a:sym typeface="Lato"/>
              </a:rPr>
              <a:t> Trust Fabric</a:t>
            </a:r>
            <a:endParaRPr sz="3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12"/>
          <p:cNvSpPr/>
          <p:nvPr/>
        </p:nvSpPr>
        <p:spPr>
          <a:xfrm>
            <a:off x="5267325" y="2095500"/>
            <a:ext cx="65151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 dirty="0">
                <a:solidFill>
                  <a:srgbClr val="4B3842"/>
                </a:solidFill>
                <a:latin typeface="Lato"/>
                <a:ea typeface="Lato"/>
                <a:cs typeface="Lato"/>
                <a:sym typeface="Lato"/>
              </a:rPr>
              <a:t>Governance </a:t>
            </a:r>
            <a:br>
              <a:rPr lang="en-US" sz="1800" b="0" i="0" u="none" strike="noStrike" cap="none" dirty="0">
                <a:solidFill>
                  <a:srgbClr val="4B3842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n-US" sz="1800" b="0" i="0" u="none" strike="noStrike" cap="none" dirty="0">
                <a:solidFill>
                  <a:srgbClr val="372C32"/>
                </a:solidFill>
                <a:latin typeface="Lato"/>
                <a:ea typeface="Lato"/>
                <a:cs typeface="Lato"/>
                <a:sym typeface="Lato"/>
              </a:rPr>
              <a:t>Developing digital fiduciaries, as a form of </a:t>
            </a:r>
            <a:r>
              <a:rPr lang="en-US" sz="1800" b="0" i="0" u="none" strike="noStrike" cap="none" dirty="0" err="1">
                <a:solidFill>
                  <a:srgbClr val="372C32"/>
                </a:solidFill>
                <a:latin typeface="Lato"/>
                <a:ea typeface="Lato"/>
                <a:cs typeface="Lato"/>
                <a:sym typeface="Lato"/>
              </a:rPr>
              <a:t>trustmediaries</a:t>
            </a: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12"/>
          <p:cNvSpPr/>
          <p:nvPr/>
        </p:nvSpPr>
        <p:spPr>
          <a:xfrm>
            <a:off x="5267325" y="2943225"/>
            <a:ext cx="6669302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 dirty="0">
                <a:solidFill>
                  <a:srgbClr val="4B3842"/>
                </a:solidFill>
                <a:latin typeface="Lato"/>
                <a:ea typeface="Lato"/>
                <a:cs typeface="Lato"/>
                <a:sym typeface="Lato"/>
              </a:rPr>
              <a:t>Finance</a:t>
            </a:r>
            <a:br>
              <a:rPr lang="en-US" sz="1800" b="0" i="0" u="none" strike="noStrike" cap="none" dirty="0">
                <a:solidFill>
                  <a:srgbClr val="4B3842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n-US" sz="1800" b="0" i="0" u="none" strike="noStrike" cap="none" dirty="0">
                <a:solidFill>
                  <a:srgbClr val="242424"/>
                </a:solidFill>
                <a:latin typeface="Lato"/>
                <a:ea typeface="Lato"/>
                <a:cs typeface="Lato"/>
                <a:sym typeface="Lato"/>
              </a:rPr>
              <a:t>Balancing </a:t>
            </a:r>
            <a:r>
              <a:rPr lang="en-US" sz="1800" dirty="0">
                <a:solidFill>
                  <a:srgbClr val="242424"/>
                </a:solidFill>
                <a:latin typeface="Lato"/>
                <a:ea typeface="Lato"/>
                <a:cs typeface="Lato"/>
                <a:sym typeface="Lato"/>
              </a:rPr>
              <a:t>online </a:t>
            </a:r>
            <a:r>
              <a:rPr lang="en-US" sz="1800" b="0" i="0" u="none" strike="noStrike" cap="none" dirty="0">
                <a:solidFill>
                  <a:srgbClr val="242424"/>
                </a:solidFill>
                <a:latin typeface="Lato"/>
                <a:ea typeface="Lato"/>
                <a:cs typeface="Lato"/>
                <a:sym typeface="Lato"/>
              </a:rPr>
              <a:t>markets of empowered buyers vis-à-vis sellers</a:t>
            </a: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12"/>
          <p:cNvSpPr/>
          <p:nvPr/>
        </p:nvSpPr>
        <p:spPr>
          <a:xfrm>
            <a:off x="5267325" y="3790950"/>
            <a:ext cx="64230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 dirty="0">
                <a:solidFill>
                  <a:srgbClr val="4B3842"/>
                </a:solidFill>
                <a:latin typeface="Lato"/>
                <a:ea typeface="Lato"/>
                <a:cs typeface="Lato"/>
                <a:sym typeface="Lato"/>
              </a:rPr>
              <a:t>Technology</a:t>
            </a:r>
            <a:r>
              <a:rPr lang="en-US" sz="1800" b="0" i="0" u="none" strike="noStrike" cap="none" dirty="0">
                <a:solidFill>
                  <a:srgbClr val="4B3842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br>
              <a:rPr lang="en-US" sz="1800" b="0" i="0" u="none" strike="noStrike" cap="none" dirty="0">
                <a:solidFill>
                  <a:srgbClr val="4B3842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n-US" sz="1800" dirty="0">
                <a:solidFill>
                  <a:srgbClr val="242424"/>
                </a:solidFill>
                <a:latin typeface="Lato"/>
                <a:ea typeface="Lato"/>
                <a:cs typeface="Lato"/>
                <a:sym typeface="Lato"/>
              </a:rPr>
              <a:t>Implementing </a:t>
            </a:r>
            <a:r>
              <a:rPr lang="en-US" sz="1800" b="0" i="0" u="none" strike="noStrike" cap="none" dirty="0" err="1">
                <a:solidFill>
                  <a:srgbClr val="242424"/>
                </a:solidFill>
                <a:latin typeface="Lato"/>
                <a:ea typeface="Lato"/>
                <a:cs typeface="Lato"/>
                <a:sym typeface="Lato"/>
              </a:rPr>
              <a:t>edgetech</a:t>
            </a:r>
            <a:r>
              <a:rPr lang="en-US" sz="1800" b="0" i="0" u="none" strike="noStrike" cap="none" dirty="0">
                <a:solidFill>
                  <a:srgbClr val="242424"/>
                </a:solidFill>
                <a:latin typeface="Lato"/>
                <a:ea typeface="Lato"/>
                <a:cs typeface="Lato"/>
                <a:sym typeface="Lato"/>
              </a:rPr>
              <a:t> applications, services, and devices</a:t>
            </a: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12"/>
          <p:cNvSpPr/>
          <p:nvPr/>
        </p:nvSpPr>
        <p:spPr>
          <a:xfrm>
            <a:off x="5267325" y="4638675"/>
            <a:ext cx="6401550" cy="8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 dirty="0">
                <a:solidFill>
                  <a:srgbClr val="4B3842"/>
                </a:solidFill>
                <a:latin typeface="Lato"/>
                <a:ea typeface="Lato"/>
                <a:cs typeface="Lato"/>
                <a:sym typeface="Lato"/>
              </a:rPr>
              <a:t>Public Policy</a:t>
            </a:r>
            <a:r>
              <a:rPr lang="en-US" sz="1800" b="0" i="0" u="none" strike="noStrike" cap="none" dirty="0">
                <a:solidFill>
                  <a:srgbClr val="4B3842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br>
              <a:rPr lang="en-US" sz="1800" b="0" i="0" u="none" strike="noStrike" cap="none" dirty="0">
                <a:solidFill>
                  <a:srgbClr val="4B3842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n-US" sz="1800" b="0" i="0" u="none" strike="noStrike" cap="none" dirty="0">
                <a:solidFill>
                  <a:srgbClr val="242424"/>
                </a:solidFill>
                <a:latin typeface="Lato"/>
                <a:ea typeface="Lato"/>
                <a:cs typeface="Lato"/>
                <a:sym typeface="Lato"/>
              </a:rPr>
              <a:t>Creating policy inputs </a:t>
            </a:r>
            <a:r>
              <a:rPr lang="en-US" sz="1800" dirty="0">
                <a:solidFill>
                  <a:srgbClr val="242424"/>
                </a:solidFill>
                <a:latin typeface="Lato"/>
                <a:ea typeface="Lato"/>
                <a:cs typeface="Lato"/>
                <a:sym typeface="Lato"/>
              </a:rPr>
              <a:t>for </a:t>
            </a:r>
            <a:r>
              <a:rPr lang="en-US" sz="1800" b="0" i="0" u="none" strike="noStrike" cap="none" dirty="0">
                <a:solidFill>
                  <a:srgbClr val="242424"/>
                </a:solidFill>
                <a:latin typeface="Lato"/>
                <a:ea typeface="Lato"/>
                <a:cs typeface="Lato"/>
                <a:sym typeface="Lato"/>
              </a:rPr>
              <a:t>governance/finance/tech innovations</a:t>
            </a: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12"/>
          <p:cNvSpPr txBox="1">
            <a:spLocks noGrp="1"/>
          </p:cNvSpPr>
          <p:nvPr>
            <p:ph type="sldNum" idx="12"/>
          </p:nvPr>
        </p:nvSpPr>
        <p:spPr>
          <a:xfrm>
            <a:off x="11318174" y="6261021"/>
            <a:ext cx="731700" cy="52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pic>
        <p:nvPicPr>
          <p:cNvPr id="104" name="Google Shape;104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125" y="1441501"/>
            <a:ext cx="4174575" cy="443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3"/>
          <p:cNvSpPr/>
          <p:nvPr/>
        </p:nvSpPr>
        <p:spPr>
          <a:xfrm>
            <a:off x="1047750" y="523875"/>
            <a:ext cx="8782200" cy="10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 i="0" u="none" strike="noStrike" cap="none" dirty="0" err="1">
                <a:solidFill>
                  <a:srgbClr val="4B3842"/>
                </a:solidFill>
                <a:latin typeface="Lato"/>
                <a:ea typeface="Lato"/>
                <a:cs typeface="Lato"/>
                <a:sym typeface="Lato"/>
              </a:rPr>
              <a:t>GLIAnet’s</a:t>
            </a:r>
            <a:r>
              <a:rPr lang="en-US" sz="3000" b="0" i="0" u="none" strike="noStrike" cap="none" dirty="0">
                <a:solidFill>
                  <a:srgbClr val="4B3842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3000" dirty="0">
                <a:solidFill>
                  <a:srgbClr val="4B3842"/>
                </a:solidFill>
                <a:latin typeface="Lato"/>
                <a:ea typeface="Lato"/>
                <a:cs typeface="Lato"/>
                <a:sym typeface="Lato"/>
              </a:rPr>
              <a:t>Virtualized</a:t>
            </a:r>
            <a:r>
              <a:rPr lang="en-US" sz="3000" b="0" i="0" u="none" strike="noStrike" cap="none" dirty="0">
                <a:solidFill>
                  <a:srgbClr val="4B3842"/>
                </a:solidFill>
                <a:latin typeface="Lato"/>
                <a:ea typeface="Lato"/>
                <a:cs typeface="Lato"/>
                <a:sym typeface="Lato"/>
              </a:rPr>
              <a:t> Trust Fabric</a:t>
            </a:r>
            <a:endParaRPr sz="3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13"/>
          <p:cNvSpPr/>
          <p:nvPr/>
        </p:nvSpPr>
        <p:spPr>
          <a:xfrm>
            <a:off x="8069625" y="1283700"/>
            <a:ext cx="3331500" cy="45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384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rgbClr val="242424"/>
                </a:solidFill>
                <a:latin typeface="Lato"/>
                <a:ea typeface="Lato"/>
                <a:cs typeface="Lato"/>
                <a:sym typeface="Lato"/>
              </a:rPr>
              <a:t>This prototype architecture </a:t>
            </a:r>
            <a:r>
              <a:rPr lang="en-US" sz="1800" dirty="0">
                <a:solidFill>
                  <a:srgbClr val="242424"/>
                </a:solidFill>
                <a:latin typeface="Lato"/>
                <a:ea typeface="Lato"/>
                <a:cs typeface="Lato"/>
                <a:sym typeface="Lato"/>
              </a:rPr>
              <a:t>demonstrates </a:t>
            </a:r>
            <a:r>
              <a:rPr lang="en-US" sz="1800" b="0" i="0" u="none" strike="noStrike" cap="none" dirty="0">
                <a:solidFill>
                  <a:srgbClr val="242424"/>
                </a:solidFill>
                <a:latin typeface="Lato"/>
                <a:ea typeface="Lato"/>
                <a:cs typeface="Lato"/>
                <a:sym typeface="Lato"/>
              </a:rPr>
              <a:t>how </a:t>
            </a:r>
            <a:r>
              <a:rPr lang="en-US" sz="1800" b="0" i="0" u="none" strike="noStrike" cap="none" dirty="0" err="1">
                <a:solidFill>
                  <a:srgbClr val="242424"/>
                </a:solidFill>
                <a:latin typeface="Lato"/>
                <a:ea typeface="Lato"/>
                <a:cs typeface="Lato"/>
                <a:sym typeface="Lato"/>
              </a:rPr>
              <a:t>GLIAne</a:t>
            </a:r>
            <a:r>
              <a:rPr lang="en-US" sz="1800" dirty="0" err="1">
                <a:solidFill>
                  <a:srgbClr val="242424"/>
                </a:solidFill>
                <a:latin typeface="Lato"/>
                <a:ea typeface="Lato"/>
                <a:cs typeface="Lato"/>
                <a:sym typeface="Lato"/>
              </a:rPr>
              <a:t>t</a:t>
            </a:r>
            <a:r>
              <a:rPr lang="en-US" sz="1800" dirty="0">
                <a:solidFill>
                  <a:srgbClr val="242424"/>
                </a:solidFill>
                <a:latin typeface="Lato"/>
                <a:ea typeface="Lato"/>
                <a:cs typeface="Lato"/>
                <a:sym typeface="Lato"/>
              </a:rPr>
              <a:t> functionalities --</a:t>
            </a:r>
            <a:r>
              <a:rPr lang="en-US" sz="1800" b="0" i="0" u="none" strike="noStrike" cap="none" dirty="0">
                <a:solidFill>
                  <a:srgbClr val="242424"/>
                </a:solidFill>
                <a:latin typeface="Lato"/>
                <a:ea typeface="Lato"/>
                <a:cs typeface="Lato"/>
                <a:sym typeface="Lato"/>
              </a:rPr>
              <a:t> as employed by a digital fiduciary</a:t>
            </a:r>
            <a:r>
              <a:rPr lang="en-US" sz="1800" dirty="0">
                <a:solidFill>
                  <a:srgbClr val="242424"/>
                </a:solidFill>
                <a:latin typeface="Lato"/>
                <a:ea typeface="Lato"/>
                <a:cs typeface="Lato"/>
                <a:sym typeface="Lato"/>
              </a:rPr>
              <a:t> -- </a:t>
            </a:r>
            <a:r>
              <a:rPr lang="en-US" sz="1800" b="0" i="0" u="none" strike="noStrike" cap="none" dirty="0">
                <a:solidFill>
                  <a:srgbClr val="242424"/>
                </a:solidFill>
                <a:latin typeface="Lato"/>
                <a:ea typeface="Lato"/>
                <a:cs typeface="Lato"/>
                <a:sym typeface="Lato"/>
              </a:rPr>
              <a:t>can help protect, </a:t>
            </a:r>
            <a:r>
              <a:rPr lang="en-US" sz="1800" dirty="0">
                <a:solidFill>
                  <a:srgbClr val="242424"/>
                </a:solidFill>
                <a:latin typeface="Lato"/>
                <a:ea typeface="Lato"/>
                <a:cs typeface="Lato"/>
                <a:sym typeface="Lato"/>
              </a:rPr>
              <a:t>enhance</a:t>
            </a:r>
            <a:r>
              <a:rPr lang="en-US" sz="1800" b="0" i="0" u="none" strike="noStrike" cap="none" dirty="0">
                <a:solidFill>
                  <a:srgbClr val="242424"/>
                </a:solidFill>
                <a:latin typeface="Lato"/>
                <a:ea typeface="Lato"/>
                <a:cs typeface="Lato"/>
                <a:sym typeface="Lato"/>
              </a:rPr>
              <a:t>, and promote the </a:t>
            </a:r>
            <a:r>
              <a:rPr lang="en-US" sz="1800" dirty="0">
                <a:solidFill>
                  <a:srgbClr val="242424"/>
                </a:solidFill>
                <a:latin typeface="Lato"/>
                <a:ea typeface="Lato"/>
                <a:cs typeface="Lato"/>
                <a:sym typeface="Lato"/>
              </a:rPr>
              <a:t>individual’s </a:t>
            </a:r>
            <a:r>
              <a:rPr lang="en-US" sz="1800" b="0" i="0" u="none" strike="noStrike" cap="none" dirty="0" err="1">
                <a:solidFill>
                  <a:srgbClr val="242424"/>
                </a:solidFill>
                <a:latin typeface="Lato"/>
                <a:ea typeface="Lato"/>
                <a:cs typeface="Lato"/>
                <a:sym typeface="Lato"/>
              </a:rPr>
              <a:t>datafied</a:t>
            </a:r>
            <a:r>
              <a:rPr lang="en-US" sz="1800" b="0" i="0" u="none" strike="noStrike" cap="none" dirty="0">
                <a:solidFill>
                  <a:srgbClr val="242424"/>
                </a:solidFill>
                <a:latin typeface="Lato"/>
                <a:ea typeface="Lato"/>
                <a:cs typeface="Lato"/>
                <a:sym typeface="Lato"/>
              </a:rPr>
              <a:t> self</a:t>
            </a:r>
            <a:r>
              <a:rPr lang="en-US" sz="1800" dirty="0">
                <a:solidFill>
                  <a:srgbClr val="242424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endParaRPr sz="1800" dirty="0">
              <a:solidFill>
                <a:srgbClr val="242424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53846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1800" b="0" i="0" u="none" strike="noStrike" cap="none" dirty="0">
                <a:solidFill>
                  <a:srgbClr val="242424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n-US" sz="1800" b="0" i="0" u="none" strike="noStrike" cap="none" dirty="0">
                <a:solidFill>
                  <a:srgbClr val="242424"/>
                </a:solidFill>
                <a:latin typeface="Lato"/>
                <a:ea typeface="Lato"/>
                <a:cs typeface="Lato"/>
                <a:sym typeface="Lato"/>
              </a:rPr>
              <a:t>In this scenario,</a:t>
            </a:r>
            <a:r>
              <a:rPr lang="en-US" sz="1800" dirty="0">
                <a:solidFill>
                  <a:srgbClr val="242424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800" b="0" i="0" u="none" strike="noStrike" cap="none" dirty="0">
                <a:solidFill>
                  <a:srgbClr val="242424"/>
                </a:solidFill>
                <a:latin typeface="Lato"/>
                <a:ea typeface="Lato"/>
                <a:cs typeface="Lato"/>
                <a:sym typeface="Lato"/>
              </a:rPr>
              <a:t>offerings</a:t>
            </a:r>
            <a:r>
              <a:rPr lang="en-US" sz="1800" dirty="0">
                <a:solidFill>
                  <a:srgbClr val="242424"/>
                </a:solidFill>
                <a:latin typeface="Lato"/>
                <a:ea typeface="Lato"/>
                <a:cs typeface="Lato"/>
                <a:sym typeface="Lato"/>
              </a:rPr>
              <a:t> are</a:t>
            </a:r>
            <a:r>
              <a:rPr lang="en-US" sz="1800" b="0" i="0" u="none" strike="noStrike" cap="none" dirty="0">
                <a:solidFill>
                  <a:srgbClr val="242424"/>
                </a:solidFill>
                <a:latin typeface="Lato"/>
                <a:ea typeface="Lato"/>
                <a:cs typeface="Lato"/>
                <a:sym typeface="Lato"/>
              </a:rPr>
              <a:t> provided from </a:t>
            </a:r>
            <a:r>
              <a:rPr lang="en-US" sz="1800" dirty="0">
                <a:solidFill>
                  <a:srgbClr val="242424"/>
                </a:solidFill>
                <a:latin typeface="Lato"/>
                <a:ea typeface="Lato"/>
                <a:cs typeface="Lato"/>
                <a:sym typeface="Lato"/>
              </a:rPr>
              <a:t>w</a:t>
            </a:r>
            <a:r>
              <a:rPr lang="en-US" sz="1800" b="0" i="0" u="none" strike="noStrike" cap="none" dirty="0">
                <a:solidFill>
                  <a:srgbClr val="242424"/>
                </a:solidFill>
                <a:latin typeface="Lato"/>
                <a:ea typeface="Lato"/>
                <a:cs typeface="Lato"/>
                <a:sym typeface="Lato"/>
              </a:rPr>
              <a:t>ithin the individual’s personal data ecosystem, scal</a:t>
            </a:r>
            <a:r>
              <a:rPr lang="en-US" sz="1800" dirty="0">
                <a:solidFill>
                  <a:srgbClr val="242424"/>
                </a:solidFill>
                <a:latin typeface="Lato"/>
                <a:ea typeface="Lato"/>
                <a:cs typeface="Lato"/>
                <a:sym typeface="Lato"/>
              </a:rPr>
              <a:t>ing</a:t>
            </a:r>
            <a:r>
              <a:rPr lang="en-US" sz="1800" b="0" i="0" u="none" strike="noStrike" cap="none" dirty="0">
                <a:solidFill>
                  <a:srgbClr val="242424"/>
                </a:solidFill>
                <a:latin typeface="Lato"/>
                <a:ea typeface="Lato"/>
                <a:cs typeface="Lato"/>
                <a:sym typeface="Lato"/>
              </a:rPr>
              <a:t> with evolving agency and trust levels.</a:t>
            </a: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13"/>
          <p:cNvSpPr/>
          <p:nvPr/>
        </p:nvSpPr>
        <p:spPr>
          <a:xfrm>
            <a:off x="1047750" y="847725"/>
            <a:ext cx="23814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372C32"/>
                </a:solidFill>
                <a:latin typeface="Lato"/>
                <a:ea typeface="Lato"/>
                <a:cs typeface="Lato"/>
                <a:sym typeface="Lato"/>
              </a:rPr>
              <a:t>Reference Architecture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3" name="Google Shape;113;p13"/>
          <p:cNvGrpSpPr/>
          <p:nvPr/>
        </p:nvGrpSpPr>
        <p:grpSpPr>
          <a:xfrm>
            <a:off x="-904870" y="1319322"/>
            <a:ext cx="8781956" cy="4886653"/>
            <a:chOff x="-476250" y="1219200"/>
            <a:chExt cx="8353425" cy="4648200"/>
          </a:xfrm>
        </p:grpSpPr>
        <p:pic>
          <p:nvPicPr>
            <p:cNvPr id="114" name="Google Shape;114;p13" descr="preencoded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162675" y="1219200"/>
              <a:ext cx="1714500" cy="4629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5" name="Google Shape;115;p13" descr="preencoded.png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57225" y="1219200"/>
              <a:ext cx="5505450" cy="4648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6" name="Google Shape;116;p13" descr="preencoded.png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447800" y="1533525"/>
              <a:ext cx="3829050" cy="37909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7" name="Google Shape;117;p13" descr="preencoded.png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3305175" y="1857375"/>
              <a:ext cx="114300" cy="114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8" name="Google Shape;118;p13" descr="preencoded.png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4724400" y="1447800"/>
              <a:ext cx="1257300" cy="819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9" name="Google Shape;119;p13" descr="preencoded.png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6448425" y="2705100"/>
              <a:ext cx="1257300" cy="800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0" name="Google Shape;120;p13" descr="preencoded.png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2752725" y="1447800"/>
              <a:ext cx="1257300" cy="819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1" name="Google Shape;121;p13" descr="preencoded.png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1800225" y="2933700"/>
              <a:ext cx="781050" cy="342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2" name="Google Shape;122;p13" descr="preencoded.png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3209925" y="2247900"/>
              <a:ext cx="152400" cy="495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3" name="Google Shape;123;p13" descr="preencoded.png"/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>
              <a:off x="2495550" y="4038600"/>
              <a:ext cx="438150" cy="609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4" name="Google Shape;124;p13" descr="preencoded.png"/>
            <p:cNvPicPr preferRelativeResize="0"/>
            <p:nvPr/>
          </p:nvPicPr>
          <p:blipFill rotWithShape="1">
            <a:blip r:embed="rId13">
              <a:alphaModFix/>
            </a:blip>
            <a:srcRect/>
            <a:stretch/>
          </p:blipFill>
          <p:spPr>
            <a:xfrm>
              <a:off x="3800475" y="4076700"/>
              <a:ext cx="381000" cy="5143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5" name="Google Shape;125;p13" descr="preencoded.png"/>
            <p:cNvPicPr preferRelativeResize="0"/>
            <p:nvPr/>
          </p:nvPicPr>
          <p:blipFill rotWithShape="1">
            <a:blip r:embed="rId14">
              <a:alphaModFix/>
            </a:blip>
            <a:srcRect/>
            <a:stretch/>
          </p:blipFill>
          <p:spPr>
            <a:xfrm>
              <a:off x="3343275" y="2247900"/>
              <a:ext cx="152400" cy="495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6" name="Google Shape;126;p13" descr="preencoded.png"/>
            <p:cNvPicPr preferRelativeResize="0"/>
            <p:nvPr/>
          </p:nvPicPr>
          <p:blipFill rotWithShape="1">
            <a:blip r:embed="rId15">
              <a:alphaModFix/>
            </a:blip>
            <a:srcRect/>
            <a:stretch/>
          </p:blipFill>
          <p:spPr>
            <a:xfrm>
              <a:off x="4143375" y="2924175"/>
              <a:ext cx="762000" cy="342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7" name="Google Shape;127;p13" descr="preencoded.png"/>
            <p:cNvPicPr preferRelativeResize="0"/>
            <p:nvPr/>
          </p:nvPicPr>
          <p:blipFill rotWithShape="1">
            <a:blip r:embed="rId16">
              <a:alphaModFix/>
            </a:blip>
            <a:srcRect/>
            <a:stretch/>
          </p:blipFill>
          <p:spPr>
            <a:xfrm>
              <a:off x="3990975" y="1771650"/>
              <a:ext cx="742950" cy="152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8" name="Google Shape;128;p13" descr="preencoded.png"/>
            <p:cNvPicPr preferRelativeResize="0"/>
            <p:nvPr/>
          </p:nvPicPr>
          <p:blipFill rotWithShape="1">
            <a:blip r:embed="rId17">
              <a:alphaModFix/>
            </a:blip>
            <a:srcRect/>
            <a:stretch/>
          </p:blipFill>
          <p:spPr>
            <a:xfrm>
              <a:off x="4772025" y="1352550"/>
              <a:ext cx="2895600" cy="4514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9" name="Google Shape;129;p13" descr="preencoded.png"/>
            <p:cNvPicPr preferRelativeResize="0"/>
            <p:nvPr/>
          </p:nvPicPr>
          <p:blipFill rotWithShape="1">
            <a:blip r:embed="rId18">
              <a:alphaModFix/>
            </a:blip>
            <a:srcRect/>
            <a:stretch/>
          </p:blipFill>
          <p:spPr>
            <a:xfrm>
              <a:off x="1971675" y="4448175"/>
              <a:ext cx="1257300" cy="819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0" name="Google Shape;130;p13" descr="preencoded.png"/>
            <p:cNvPicPr preferRelativeResize="0"/>
            <p:nvPr/>
          </p:nvPicPr>
          <p:blipFill rotWithShape="1">
            <a:blip r:embed="rId19">
              <a:alphaModFix/>
            </a:blip>
            <a:srcRect/>
            <a:stretch/>
          </p:blipFill>
          <p:spPr>
            <a:xfrm>
              <a:off x="3524250" y="4448175"/>
              <a:ext cx="1257300" cy="819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1" name="Google Shape;131;p13" descr="preencoded.png"/>
            <p:cNvPicPr preferRelativeResize="0"/>
            <p:nvPr/>
          </p:nvPicPr>
          <p:blipFill rotWithShape="1">
            <a:blip r:embed="rId20">
              <a:alphaModFix/>
            </a:blip>
            <a:srcRect/>
            <a:stretch/>
          </p:blipFill>
          <p:spPr>
            <a:xfrm>
              <a:off x="4638675" y="2705100"/>
              <a:ext cx="1257300" cy="800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2" name="Google Shape;132;p13" descr="preencoded.png"/>
            <p:cNvPicPr preferRelativeResize="0"/>
            <p:nvPr/>
          </p:nvPicPr>
          <p:blipFill rotWithShape="1">
            <a:blip r:embed="rId21">
              <a:alphaModFix/>
            </a:blip>
            <a:srcRect/>
            <a:stretch/>
          </p:blipFill>
          <p:spPr>
            <a:xfrm>
              <a:off x="819150" y="2628900"/>
              <a:ext cx="1257300" cy="819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3" name="Google Shape;133;p13" descr="preencoded.png"/>
            <p:cNvPicPr preferRelativeResize="0"/>
            <p:nvPr/>
          </p:nvPicPr>
          <p:blipFill rotWithShape="1">
            <a:blip r:embed="rId22">
              <a:alphaModFix/>
            </a:blip>
            <a:srcRect/>
            <a:stretch/>
          </p:blipFill>
          <p:spPr>
            <a:xfrm>
              <a:off x="2562225" y="2638425"/>
              <a:ext cx="1600200" cy="1619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4" name="Google Shape;134;p13" descr="preencoded.png"/>
            <p:cNvPicPr preferRelativeResize="0"/>
            <p:nvPr/>
          </p:nvPicPr>
          <p:blipFill rotWithShape="1">
            <a:blip r:embed="rId23">
              <a:alphaModFix/>
            </a:blip>
            <a:srcRect/>
            <a:stretch/>
          </p:blipFill>
          <p:spPr>
            <a:xfrm>
              <a:off x="4905375" y="4781550"/>
              <a:ext cx="2095500" cy="114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5" name="Google Shape;135;p13" descr="preencoded.png"/>
            <p:cNvPicPr preferRelativeResize="0"/>
            <p:nvPr/>
          </p:nvPicPr>
          <p:blipFill rotWithShape="1">
            <a:blip r:embed="rId24">
              <a:alphaModFix/>
            </a:blip>
            <a:srcRect/>
            <a:stretch/>
          </p:blipFill>
          <p:spPr>
            <a:xfrm>
              <a:off x="7010400" y="3638550"/>
              <a:ext cx="114300" cy="1219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6" name="Google Shape;136;p13" descr="preencoded.png"/>
            <p:cNvPicPr preferRelativeResize="0"/>
            <p:nvPr/>
          </p:nvPicPr>
          <p:blipFill rotWithShape="1">
            <a:blip r:embed="rId25">
              <a:alphaModFix/>
            </a:blip>
            <a:srcRect/>
            <a:stretch/>
          </p:blipFill>
          <p:spPr>
            <a:xfrm>
              <a:off x="6057900" y="1790700"/>
              <a:ext cx="781050" cy="114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7" name="Google Shape;137;p13" descr="preencoded.png"/>
            <p:cNvPicPr preferRelativeResize="0"/>
            <p:nvPr/>
          </p:nvPicPr>
          <p:blipFill rotWithShape="1">
            <a:blip r:embed="rId26">
              <a:alphaModFix/>
            </a:blip>
            <a:srcRect/>
            <a:stretch/>
          </p:blipFill>
          <p:spPr>
            <a:xfrm>
              <a:off x="4105275" y="1790700"/>
              <a:ext cx="514350" cy="114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8" name="Google Shape;138;p13" descr="preencoded.png"/>
            <p:cNvPicPr preferRelativeResize="0"/>
            <p:nvPr/>
          </p:nvPicPr>
          <p:blipFill rotWithShape="1">
            <a:blip r:embed="rId27">
              <a:alphaModFix/>
            </a:blip>
            <a:srcRect/>
            <a:stretch/>
          </p:blipFill>
          <p:spPr>
            <a:xfrm>
              <a:off x="7019925" y="1847850"/>
              <a:ext cx="114300" cy="95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9" name="Google Shape;139;p13" descr="preencoded.png"/>
            <p:cNvPicPr preferRelativeResize="0"/>
            <p:nvPr/>
          </p:nvPicPr>
          <p:blipFill rotWithShape="1">
            <a:blip r:embed="rId27">
              <a:alphaModFix/>
            </a:blip>
            <a:srcRect/>
            <a:stretch/>
          </p:blipFill>
          <p:spPr>
            <a:xfrm>
              <a:off x="7019925" y="2133600"/>
              <a:ext cx="114300" cy="95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0" name="Google Shape;140;p13" descr="preencoded.png"/>
            <p:cNvPicPr preferRelativeResize="0"/>
            <p:nvPr/>
          </p:nvPicPr>
          <p:blipFill rotWithShape="1">
            <a:blip r:embed="rId27">
              <a:alphaModFix/>
            </a:blip>
            <a:srcRect/>
            <a:stretch/>
          </p:blipFill>
          <p:spPr>
            <a:xfrm>
              <a:off x="7019925" y="2419350"/>
              <a:ext cx="114300" cy="95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1" name="Google Shape;141;p13" descr="preencoded.png"/>
            <p:cNvPicPr preferRelativeResize="0"/>
            <p:nvPr/>
          </p:nvPicPr>
          <p:blipFill rotWithShape="1">
            <a:blip r:embed="rId27">
              <a:alphaModFix/>
            </a:blip>
            <a:srcRect/>
            <a:stretch/>
          </p:blipFill>
          <p:spPr>
            <a:xfrm>
              <a:off x="7019925" y="2286000"/>
              <a:ext cx="114300" cy="76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2" name="Google Shape;142;p13" descr="preencoded.png"/>
            <p:cNvPicPr preferRelativeResize="0"/>
            <p:nvPr/>
          </p:nvPicPr>
          <p:blipFill rotWithShape="1">
            <a:blip r:embed="rId27">
              <a:alphaModFix/>
            </a:blip>
            <a:srcRect/>
            <a:stretch/>
          </p:blipFill>
          <p:spPr>
            <a:xfrm>
              <a:off x="7019925" y="2571750"/>
              <a:ext cx="114300" cy="76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3" name="Google Shape;143;p13" descr="preencoded.png"/>
            <p:cNvPicPr preferRelativeResize="0"/>
            <p:nvPr/>
          </p:nvPicPr>
          <p:blipFill rotWithShape="1">
            <a:blip r:embed="rId27">
              <a:alphaModFix/>
            </a:blip>
            <a:srcRect/>
            <a:stretch/>
          </p:blipFill>
          <p:spPr>
            <a:xfrm>
              <a:off x="7019925" y="2000250"/>
              <a:ext cx="114300" cy="76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4" name="Google Shape;144;p13" descr="preencoded.png"/>
            <p:cNvPicPr preferRelativeResize="0"/>
            <p:nvPr/>
          </p:nvPicPr>
          <p:blipFill rotWithShape="1">
            <a:blip r:embed="rId28">
              <a:alphaModFix/>
            </a:blip>
            <a:srcRect/>
            <a:stretch/>
          </p:blipFill>
          <p:spPr>
            <a:xfrm>
              <a:off x="3228975" y="2266950"/>
              <a:ext cx="114300" cy="381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5" name="Google Shape;145;p13" descr="preencoded.png"/>
            <p:cNvPicPr preferRelativeResize="0"/>
            <p:nvPr/>
          </p:nvPicPr>
          <p:blipFill rotWithShape="1">
            <a:blip r:embed="rId29">
              <a:alphaModFix/>
            </a:blip>
            <a:srcRect/>
            <a:stretch/>
          </p:blipFill>
          <p:spPr>
            <a:xfrm>
              <a:off x="3362325" y="2286000"/>
              <a:ext cx="114300" cy="3619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6" name="Google Shape;146;p13" descr="preencoded.png"/>
            <p:cNvPicPr preferRelativeResize="0"/>
            <p:nvPr/>
          </p:nvPicPr>
          <p:blipFill rotWithShape="1">
            <a:blip r:embed="rId30">
              <a:alphaModFix/>
            </a:blip>
            <a:srcRect/>
            <a:stretch/>
          </p:blipFill>
          <p:spPr>
            <a:xfrm>
              <a:off x="2590800" y="4133850"/>
              <a:ext cx="285750" cy="3619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7" name="Google Shape;147;p13" descr="preencoded.png"/>
            <p:cNvPicPr preferRelativeResize="0"/>
            <p:nvPr/>
          </p:nvPicPr>
          <p:blipFill rotWithShape="1">
            <a:blip r:embed="rId31">
              <a:alphaModFix/>
            </a:blip>
            <a:srcRect/>
            <a:stretch/>
          </p:blipFill>
          <p:spPr>
            <a:xfrm>
              <a:off x="3848100" y="4152900"/>
              <a:ext cx="285750" cy="3619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8" name="Google Shape;148;p13" descr="preencoded.png"/>
            <p:cNvPicPr preferRelativeResize="0"/>
            <p:nvPr/>
          </p:nvPicPr>
          <p:blipFill rotWithShape="1">
            <a:blip r:embed="rId32">
              <a:alphaModFix/>
            </a:blip>
            <a:srcRect/>
            <a:stretch/>
          </p:blipFill>
          <p:spPr>
            <a:xfrm>
              <a:off x="4257675" y="3028950"/>
              <a:ext cx="381000" cy="190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9" name="Google Shape;149;p13" descr="preencoded.png"/>
            <p:cNvPicPr preferRelativeResize="0"/>
            <p:nvPr/>
          </p:nvPicPr>
          <p:blipFill rotWithShape="1">
            <a:blip r:embed="rId33">
              <a:alphaModFix/>
            </a:blip>
            <a:srcRect/>
            <a:stretch/>
          </p:blipFill>
          <p:spPr>
            <a:xfrm>
              <a:off x="2085975" y="3038475"/>
              <a:ext cx="381000" cy="190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" name="Google Shape;150;p13" descr="preencoded.png"/>
            <p:cNvPicPr preferRelativeResize="0"/>
            <p:nvPr/>
          </p:nvPicPr>
          <p:blipFill rotWithShape="1">
            <a:blip r:embed="rId34">
              <a:alphaModFix/>
            </a:blip>
            <a:srcRect/>
            <a:stretch/>
          </p:blipFill>
          <p:spPr>
            <a:xfrm>
              <a:off x="2562225" y="2667000"/>
              <a:ext cx="1600200" cy="16097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1" name="Google Shape;151;p13"/>
            <p:cNvSpPr/>
            <p:nvPr/>
          </p:nvSpPr>
          <p:spPr>
            <a:xfrm>
              <a:off x="-476250" y="4981575"/>
              <a:ext cx="1447800" cy="35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b="0" i="0" u="none" strike="noStrike" cap="none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rPr>
                <a:t>HUMAN</a:t>
              </a:r>
              <a:endPara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" name="Google Shape;152;p13"/>
            <p:cNvSpPr/>
            <p:nvPr/>
          </p:nvSpPr>
          <p:spPr>
            <a:xfrm>
              <a:off x="2847975" y="1581150"/>
              <a:ext cx="1066800" cy="60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222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00" b="0" i="0" u="none" strike="noStrike" cap="none">
                  <a:solidFill>
                    <a:srgbClr val="372C32"/>
                  </a:solidFill>
                  <a:latin typeface="Lato Black"/>
                  <a:ea typeface="Lato Black"/>
                  <a:cs typeface="Lato Black"/>
                  <a:sym typeface="Lato Black"/>
                </a:rPr>
                <a:t>Authorization Manager</a:t>
              </a: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" name="Google Shape;153;p13"/>
            <p:cNvSpPr/>
            <p:nvPr/>
          </p:nvSpPr>
          <p:spPr>
            <a:xfrm>
              <a:off x="4819650" y="1638300"/>
              <a:ext cx="1066800" cy="42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222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00" b="0" i="0" u="none" strike="noStrike" cap="none">
                  <a:solidFill>
                    <a:srgbClr val="372C32"/>
                  </a:solidFill>
                  <a:latin typeface="Lato Black"/>
                  <a:ea typeface="Lato Black"/>
                  <a:cs typeface="Lato Black"/>
                  <a:sym typeface="Lato Black"/>
                </a:rPr>
                <a:t>Access Gateway from/to Individual</a:t>
              </a: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" name="Google Shape;154;p13"/>
            <p:cNvSpPr/>
            <p:nvPr/>
          </p:nvSpPr>
          <p:spPr>
            <a:xfrm>
              <a:off x="6534150" y="2886075"/>
              <a:ext cx="1066800" cy="42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222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00" b="0" i="0" u="none" strike="noStrike" cap="none">
                  <a:solidFill>
                    <a:srgbClr val="372C32"/>
                  </a:solidFill>
                  <a:latin typeface="Lato Black"/>
                  <a:ea typeface="Lato Black"/>
                  <a:cs typeface="Lato Black"/>
                  <a:sym typeface="Lato Black"/>
                </a:rPr>
                <a:t>Digital Fiduciary</a:t>
              </a: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" name="Google Shape;155;p13"/>
            <p:cNvSpPr/>
            <p:nvPr/>
          </p:nvSpPr>
          <p:spPr>
            <a:xfrm>
              <a:off x="2095500" y="4638675"/>
              <a:ext cx="942900" cy="42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222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00" b="0" i="0" u="none" strike="noStrike" cap="none">
                  <a:solidFill>
                    <a:srgbClr val="372C32"/>
                  </a:solidFill>
                  <a:latin typeface="Lato Black"/>
                  <a:ea typeface="Lato Black"/>
                  <a:cs typeface="Lato Black"/>
                  <a:sym typeface="Lato Black"/>
                </a:rPr>
                <a:t>Identity Manager</a:t>
              </a: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" name="Google Shape;156;p13"/>
            <p:cNvSpPr/>
            <p:nvPr/>
          </p:nvSpPr>
          <p:spPr>
            <a:xfrm>
              <a:off x="3619500" y="4610100"/>
              <a:ext cx="1066800" cy="43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222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00" b="0" i="0" u="none" strike="noStrike" cap="none">
                  <a:solidFill>
                    <a:srgbClr val="372C32"/>
                  </a:solidFill>
                  <a:latin typeface="Lato Black"/>
                  <a:ea typeface="Lato Black"/>
                  <a:cs typeface="Lato Black"/>
                  <a:sym typeface="Lato Black"/>
                </a:rPr>
                <a:t>Personal AI</a:t>
              </a: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Google Shape;157;p13"/>
            <p:cNvSpPr/>
            <p:nvPr/>
          </p:nvSpPr>
          <p:spPr>
            <a:xfrm>
              <a:off x="4724400" y="2800350"/>
              <a:ext cx="1066800" cy="60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222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00" b="0" i="0" u="none" strike="noStrike" cap="none">
                  <a:solidFill>
                    <a:srgbClr val="372C32"/>
                  </a:solidFill>
                  <a:latin typeface="Lato Black"/>
                  <a:ea typeface="Lato Black"/>
                  <a:cs typeface="Lato Black"/>
                  <a:sym typeface="Lato Black"/>
                </a:rPr>
                <a:t>Personal Data Repository</a:t>
              </a: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" name="Google Shape;158;p13"/>
            <p:cNvSpPr/>
            <p:nvPr/>
          </p:nvSpPr>
          <p:spPr>
            <a:xfrm>
              <a:off x="914400" y="2714625"/>
              <a:ext cx="1066800" cy="590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222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00" b="0" i="0" u="none" strike="noStrike" cap="none">
                  <a:solidFill>
                    <a:srgbClr val="372C32"/>
                  </a:solidFill>
                  <a:latin typeface="Lato Black"/>
                  <a:ea typeface="Lato Black"/>
                  <a:cs typeface="Lato Black"/>
                  <a:sym typeface="Lato Black"/>
                </a:rPr>
                <a:t>Relationship Manager</a:t>
              </a: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" name="Google Shape;159;p13"/>
            <p:cNvSpPr/>
            <p:nvPr/>
          </p:nvSpPr>
          <p:spPr>
            <a:xfrm>
              <a:off x="2609850" y="3705225"/>
              <a:ext cx="1485900" cy="42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222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00" b="0" i="0" u="none" strike="noStrike" cap="none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rPr>
                <a:t>Individual</a:t>
              </a: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" name="Google Shape;160;p13"/>
            <p:cNvSpPr/>
            <p:nvPr/>
          </p:nvSpPr>
          <p:spPr>
            <a:xfrm>
              <a:off x="6562725" y="5238750"/>
              <a:ext cx="1066800" cy="60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1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0" u="none" strike="noStrike" cap="none">
                  <a:solidFill>
                    <a:srgbClr val="372C32"/>
                  </a:solidFill>
                  <a:latin typeface="Lato"/>
                  <a:ea typeface="Lato"/>
                  <a:cs typeface="Lato"/>
                  <a:sym typeface="Lato"/>
                </a:rPr>
                <a:t>Web</a:t>
              </a:r>
              <a:endPara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" name="Google Shape;161;p13"/>
            <p:cNvSpPr/>
            <p:nvPr/>
          </p:nvSpPr>
          <p:spPr>
            <a:xfrm>
              <a:off x="2057400" y="5248275"/>
              <a:ext cx="2705100" cy="60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1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0" u="none" strike="noStrike" cap="none">
                  <a:solidFill>
                    <a:srgbClr val="372C32"/>
                  </a:solidFill>
                  <a:latin typeface="Lato"/>
                  <a:ea typeface="Lato"/>
                  <a:cs typeface="Lato"/>
                  <a:sym typeface="Lato"/>
                </a:rPr>
                <a:t>Edge</a:t>
              </a:r>
              <a:endPara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" name="Google Shape;162;p13"/>
            <p:cNvSpPr/>
            <p:nvPr/>
          </p:nvSpPr>
          <p:spPr>
            <a:xfrm>
              <a:off x="2847975" y="3724275"/>
              <a:ext cx="942900" cy="42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222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3" name="Google Shape;163;p13"/>
          <p:cNvSpPr txBox="1">
            <a:spLocks noGrp="1"/>
          </p:cNvSpPr>
          <p:nvPr>
            <p:ph type="sldNum" idx="12"/>
          </p:nvPr>
        </p:nvSpPr>
        <p:spPr>
          <a:xfrm>
            <a:off x="11318174" y="6261021"/>
            <a:ext cx="731700" cy="52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14"/>
          <p:cNvPicPr preferRelativeResize="0"/>
          <p:nvPr/>
        </p:nvPicPr>
        <p:blipFill rotWithShape="1">
          <a:blip r:embed="rId3">
            <a:alphaModFix/>
          </a:blip>
          <a:srcRect b="14922"/>
          <a:stretch/>
        </p:blipFill>
        <p:spPr>
          <a:xfrm>
            <a:off x="1219250" y="1120372"/>
            <a:ext cx="10125076" cy="483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14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67475" y="3491713"/>
            <a:ext cx="476250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14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212050" y="3358350"/>
            <a:ext cx="342900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14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219250" y="1281163"/>
            <a:ext cx="704850" cy="70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14" descr="preencoded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276400" y="3434563"/>
            <a:ext cx="590550" cy="590550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14"/>
          <p:cNvSpPr/>
          <p:nvPr/>
        </p:nvSpPr>
        <p:spPr>
          <a:xfrm>
            <a:off x="7569925" y="3256807"/>
            <a:ext cx="3148200" cy="23792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rgbClr val="242424"/>
                </a:solidFill>
                <a:latin typeface="Lato"/>
                <a:ea typeface="Lato"/>
                <a:cs typeface="Lato"/>
                <a:sym typeface="Lato"/>
              </a:rPr>
              <a:t>The “digital” part means a</a:t>
            </a:r>
            <a:r>
              <a:rPr lang="en-US" sz="1800" dirty="0">
                <a:solidFill>
                  <a:srgbClr val="242424"/>
                </a:solidFill>
                <a:latin typeface="Lato"/>
                <a:ea typeface="Lato"/>
                <a:cs typeface="Lato"/>
                <a:sym typeface="Lato"/>
              </a:rPr>
              <a:t>n agent</a:t>
            </a:r>
            <a:r>
              <a:rPr lang="en-US" sz="1800" b="0" i="0" u="none" strike="noStrike" cap="none" dirty="0">
                <a:solidFill>
                  <a:srgbClr val="242424"/>
                </a:solidFill>
                <a:latin typeface="Lato"/>
                <a:ea typeface="Lato"/>
                <a:cs typeface="Lato"/>
                <a:sym typeface="Lato"/>
              </a:rPr>
              <a:t> safeguarding your Web interests.  Not just personal “data,” but all your online actions and interactions</a:t>
            </a:r>
            <a:r>
              <a:rPr lang="en-US" sz="1800" dirty="0">
                <a:solidFill>
                  <a:srgbClr val="242424"/>
                </a:solidFill>
                <a:latin typeface="Lato"/>
                <a:ea typeface="Lato"/>
                <a:cs typeface="Lato"/>
                <a:sym typeface="Lato"/>
              </a:rPr>
              <a:t>: </a:t>
            </a:r>
            <a:r>
              <a:rPr lang="en-US" sz="1800" b="0" i="0" u="none" strike="noStrike" cap="none" dirty="0">
                <a:solidFill>
                  <a:srgbClr val="242424"/>
                </a:solidFill>
                <a:latin typeface="Lato"/>
                <a:ea typeface="Lato"/>
                <a:cs typeface="Lato"/>
                <a:sym typeface="Lato"/>
              </a:rPr>
              <a:t>your </a:t>
            </a:r>
            <a:r>
              <a:rPr lang="en-US" sz="1800" b="1" i="1" dirty="0">
                <a:solidFill>
                  <a:srgbClr val="242424"/>
                </a:solidFill>
                <a:latin typeface="Lato"/>
                <a:ea typeface="Lato"/>
                <a:cs typeface="Lato"/>
                <a:sym typeface="Lato"/>
              </a:rPr>
              <a:t>digital</a:t>
            </a:r>
            <a:r>
              <a:rPr lang="en-US" sz="1800" b="1" i="1" u="none" strike="noStrike" cap="none" dirty="0">
                <a:solidFill>
                  <a:srgbClr val="242424"/>
                </a:solidFill>
                <a:latin typeface="Lato"/>
                <a:ea typeface="Lato"/>
                <a:cs typeface="Lato"/>
                <a:sym typeface="Lato"/>
              </a:rPr>
              <a:t> lifestreams.</a:t>
            </a: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p14"/>
          <p:cNvSpPr/>
          <p:nvPr/>
        </p:nvSpPr>
        <p:spPr>
          <a:xfrm>
            <a:off x="2431864" y="1104975"/>
            <a:ext cx="3272400" cy="10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0" u="none" strike="noStrike" cap="none" dirty="0">
                <a:solidFill>
                  <a:srgbClr val="242424"/>
                </a:solidFill>
                <a:latin typeface="Lato"/>
                <a:ea typeface="Lato"/>
                <a:cs typeface="Lato"/>
                <a:sym typeface="Lato"/>
              </a:rPr>
              <a:t>A </a:t>
            </a:r>
            <a:r>
              <a:rPr lang="en-US" sz="1800" b="1" i="0" u="none" strike="noStrike" cap="none" dirty="0">
                <a:solidFill>
                  <a:srgbClr val="242424"/>
                </a:solidFill>
                <a:latin typeface="Lato"/>
                <a:ea typeface="Lato"/>
                <a:cs typeface="Lato"/>
                <a:sym typeface="Lato"/>
              </a:rPr>
              <a:t>Digital Fiduciary </a:t>
            </a:r>
            <a:r>
              <a:rPr lang="en-US" sz="1800" i="0" u="none" strike="noStrike" cap="none" dirty="0">
                <a:solidFill>
                  <a:srgbClr val="242424"/>
                </a:solidFill>
                <a:latin typeface="Lato"/>
                <a:ea typeface="Lato"/>
                <a:cs typeface="Lato"/>
                <a:sym typeface="Lato"/>
              </a:rPr>
              <a:t>is a</a:t>
            </a:r>
            <a:r>
              <a:rPr lang="en-US" sz="1800" dirty="0">
                <a:solidFill>
                  <a:srgbClr val="242424"/>
                </a:solidFill>
                <a:latin typeface="Lato"/>
                <a:ea typeface="Lato"/>
                <a:cs typeface="Lato"/>
                <a:sym typeface="Lato"/>
              </a:rPr>
              <a:t>n individualized </a:t>
            </a:r>
            <a:r>
              <a:rPr lang="en-US" sz="1800" i="0" u="none" strike="noStrike" cap="none" dirty="0">
                <a:solidFill>
                  <a:srgbClr val="242424"/>
                </a:solidFill>
                <a:latin typeface="Lato"/>
                <a:ea typeface="Lato"/>
                <a:cs typeface="Lato"/>
                <a:sym typeface="Lato"/>
              </a:rPr>
              <a:t>agent for </a:t>
            </a:r>
            <a:r>
              <a:rPr lang="en-US" sz="1800" dirty="0">
                <a:solidFill>
                  <a:srgbClr val="242424"/>
                </a:solidFill>
                <a:latin typeface="Lato"/>
                <a:ea typeface="Lato"/>
                <a:cs typeface="Lato"/>
                <a:sym typeface="Lato"/>
              </a:rPr>
              <a:t>one’s</a:t>
            </a:r>
            <a:r>
              <a:rPr lang="en-US" sz="1800" i="0" u="none" strike="noStrike" cap="none" dirty="0">
                <a:solidFill>
                  <a:srgbClr val="242424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800" dirty="0">
                <a:solidFill>
                  <a:srgbClr val="242424"/>
                </a:solidFill>
                <a:latin typeface="Lato"/>
                <a:ea typeface="Lato"/>
                <a:cs typeface="Lato"/>
                <a:sym typeface="Lato"/>
              </a:rPr>
              <a:t>online</a:t>
            </a:r>
            <a:r>
              <a:rPr lang="en-US" sz="1800" i="0" u="none" strike="noStrike" cap="none" dirty="0">
                <a:solidFill>
                  <a:srgbClr val="242424"/>
                </a:solidFill>
                <a:latin typeface="Lato"/>
                <a:ea typeface="Lato"/>
                <a:cs typeface="Lato"/>
                <a:sym typeface="Lato"/>
              </a:rPr>
              <a:t> interactions, operating as a bona fide fiduciary.</a:t>
            </a:r>
            <a:endParaRPr sz="1800" i="0" u="none" strike="noStrike" cap="none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6" name="Google Shape;176;p14"/>
          <p:cNvSpPr/>
          <p:nvPr/>
        </p:nvSpPr>
        <p:spPr>
          <a:xfrm>
            <a:off x="2431864" y="3256807"/>
            <a:ext cx="3148200" cy="17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This agent serves the full human -- as individual, family member, community member, engaged citizen.  Protecting, enhancing, and promoting her best interests.</a:t>
            </a:r>
            <a:endParaRPr sz="1800" i="0" u="none" strike="noStrike" cap="none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7" name="Google Shape;177;p14"/>
          <p:cNvSpPr/>
          <p:nvPr/>
        </p:nvSpPr>
        <p:spPr>
          <a:xfrm>
            <a:off x="7569925" y="1103741"/>
            <a:ext cx="31482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The “fiduciary” part means duties of care and loyalty -- like doctors (health), attorneys (law), or financial advisors (money).  For your digital self.</a:t>
            </a: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14"/>
          <p:cNvSpPr txBox="1">
            <a:spLocks noGrp="1"/>
          </p:cNvSpPr>
          <p:nvPr>
            <p:ph type="sldNum" idx="12"/>
          </p:nvPr>
        </p:nvSpPr>
        <p:spPr>
          <a:xfrm>
            <a:off x="11318174" y="6261021"/>
            <a:ext cx="731700" cy="52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sp>
        <p:nvSpPr>
          <p:cNvPr id="179" name="Google Shape;179;p14"/>
          <p:cNvSpPr/>
          <p:nvPr/>
        </p:nvSpPr>
        <p:spPr>
          <a:xfrm>
            <a:off x="1047750" y="248975"/>
            <a:ext cx="8782200" cy="5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What is a Digital Fiduciary?</a:t>
            </a:r>
            <a:endParaRPr sz="3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0" name="Google Shape;180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212050" y="1325213"/>
            <a:ext cx="731700" cy="6167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5"/>
          <p:cNvSpPr/>
          <p:nvPr/>
        </p:nvSpPr>
        <p:spPr>
          <a:xfrm>
            <a:off x="5168924" y="1160087"/>
            <a:ext cx="6515100" cy="53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68300" algn="l" rtl="0">
              <a:lnSpc>
                <a:spcPct val="153333"/>
              </a:lnSpc>
              <a:spcBef>
                <a:spcPts val="0"/>
              </a:spcBef>
              <a:spcAft>
                <a:spcPts val="0"/>
              </a:spcAft>
              <a:buSzPts val="2200"/>
              <a:buFont typeface="Lato"/>
              <a:buChar char="●"/>
            </a:pPr>
            <a:r>
              <a:rPr lang="en-US" sz="2000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No digital fiduciaries exist to date.  Why?</a:t>
            </a:r>
            <a:endParaRPr sz="2000"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68300" algn="l" rtl="0">
              <a:lnSpc>
                <a:spcPct val="153333"/>
              </a:lnSpc>
              <a:spcBef>
                <a:spcPts val="0"/>
              </a:spcBef>
              <a:spcAft>
                <a:spcPts val="0"/>
              </a:spcAft>
              <a:buSzPts val="2200"/>
              <a:buFont typeface="Lato"/>
              <a:buChar char="●"/>
            </a:pPr>
            <a:r>
              <a:rPr lang="en-US" sz="2000" dirty="0">
                <a:solidFill>
                  <a:srgbClr val="372C32"/>
                </a:solidFill>
                <a:latin typeface="Lato"/>
                <a:ea typeface="Lato"/>
                <a:cs typeface="Lato"/>
                <a:sym typeface="Lato"/>
              </a:rPr>
              <a:t>Deeper Edge (</a:t>
            </a:r>
            <a:r>
              <a:rPr lang="en-US" sz="2000" dirty="0">
                <a:solidFill>
                  <a:srgbClr val="372C32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www.deeperedge.net</a:t>
            </a:r>
            <a:r>
              <a:rPr lang="en-US" sz="2000" dirty="0">
                <a:solidFill>
                  <a:srgbClr val="372C32"/>
                </a:solidFill>
                <a:latin typeface="Lato"/>
                <a:ea typeface="Lato"/>
                <a:cs typeface="Lato"/>
                <a:sym typeface="Lato"/>
              </a:rPr>
              <a:t>) conducts landscape analysis, explores aspects of viability, scalability, supply, and demand.</a:t>
            </a:r>
            <a:endParaRPr sz="2000" dirty="0">
              <a:solidFill>
                <a:srgbClr val="372C32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-368300" algn="l" rtl="0">
              <a:lnSpc>
                <a:spcPct val="153333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 sz="2000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Initial proposed model was a B2C platform to provide Web-derived services directly to consumers.  </a:t>
            </a:r>
            <a:r>
              <a:rPr lang="en-US" sz="2000" i="1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Web Guardian</a:t>
            </a:r>
            <a:r>
              <a:rPr lang="en-US" sz="2000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, </a:t>
            </a:r>
            <a:r>
              <a:rPr lang="en-US" sz="2000" i="1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LEVIT</a:t>
            </a:r>
            <a:r>
              <a:rPr lang="en-US" sz="2000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, and </a:t>
            </a:r>
            <a:r>
              <a:rPr lang="en-US" sz="2000" i="1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Personal AI </a:t>
            </a:r>
            <a:r>
              <a:rPr lang="en-US" sz="2000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are three examples.</a:t>
            </a:r>
            <a:endParaRPr sz="2000"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-368300" algn="l" rtl="0">
              <a:lnSpc>
                <a:spcPct val="153333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 sz="2000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B2C approach proves uncertain on several fronts.</a:t>
            </a:r>
            <a:endParaRPr sz="2000"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-368300" algn="l" rtl="0">
              <a:lnSpc>
                <a:spcPct val="153333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 sz="2000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B2X model -- providing fiduciary-based offerings for a wide variety of </a:t>
            </a:r>
            <a:r>
              <a:rPr lang="en-US" sz="2000" dirty="0" err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trustmediaries</a:t>
            </a:r>
            <a:r>
              <a:rPr lang="en-US" sz="2000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and use cases -- appears more sustainable and scalable.</a:t>
            </a:r>
            <a:endParaRPr sz="2000"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lnSpc>
                <a:spcPct val="153333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7" name="Google Shape;187;p15"/>
          <p:cNvSpPr/>
          <p:nvPr/>
        </p:nvSpPr>
        <p:spPr>
          <a:xfrm>
            <a:off x="564275" y="311750"/>
            <a:ext cx="11485800" cy="5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4B3842"/>
                </a:solidFill>
                <a:latin typeface="Lato"/>
                <a:ea typeface="Lato"/>
                <a:cs typeface="Lato"/>
                <a:sym typeface="Lato"/>
              </a:rPr>
              <a:t>March 2021: Deeper Edge launches as GLIAnet “Proof of Concept”</a:t>
            </a:r>
            <a:endParaRPr sz="3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p15"/>
          <p:cNvSpPr txBox="1">
            <a:spLocks noGrp="1"/>
          </p:cNvSpPr>
          <p:nvPr>
            <p:ph type="sldNum" idx="12"/>
          </p:nvPr>
        </p:nvSpPr>
        <p:spPr>
          <a:xfrm>
            <a:off x="11318174" y="6261021"/>
            <a:ext cx="731700" cy="52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pic>
        <p:nvPicPr>
          <p:cNvPr id="189" name="Google Shape;189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4800" y="1378150"/>
            <a:ext cx="4595297" cy="4882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6"/>
          <p:cNvSpPr/>
          <p:nvPr/>
        </p:nvSpPr>
        <p:spPr>
          <a:xfrm>
            <a:off x="1047750" y="311750"/>
            <a:ext cx="9590400" cy="5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solidFill>
                  <a:srgbClr val="4B3842"/>
                </a:solidFill>
                <a:latin typeface="Lato"/>
                <a:ea typeface="Lato"/>
                <a:cs typeface="Lato"/>
                <a:sym typeface="Lato"/>
              </a:rPr>
              <a:t>December 2021: Pivoting to a B2X “Virtual Trust Layer”</a:t>
            </a:r>
            <a:endParaRPr sz="3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p16"/>
          <p:cNvSpPr txBox="1">
            <a:spLocks noGrp="1"/>
          </p:cNvSpPr>
          <p:nvPr>
            <p:ph type="sldNum" idx="12"/>
          </p:nvPr>
        </p:nvSpPr>
        <p:spPr>
          <a:xfrm>
            <a:off x="11318174" y="6261021"/>
            <a:ext cx="731700" cy="52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sp>
        <p:nvSpPr>
          <p:cNvPr id="197" name="Google Shape;197;p16"/>
          <p:cNvSpPr txBox="1"/>
          <p:nvPr/>
        </p:nvSpPr>
        <p:spPr>
          <a:xfrm>
            <a:off x="1258950" y="892850"/>
            <a:ext cx="9379200" cy="7525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/>
              <a:t>Notable attributes</a:t>
            </a:r>
            <a:endParaRPr sz="2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Business-to-any (B2X) model: wholesale offering, embedded in existing operations and policies of a wide range of potential </a:t>
            </a:r>
            <a:r>
              <a:rPr lang="en-US" sz="2000" dirty="0" err="1"/>
              <a:t>trustmediaries</a:t>
            </a:r>
            <a:r>
              <a:rPr lang="en-US" sz="2000" dirty="0"/>
              <a:t>: online, enterprise, not-for-profit, and municipal entities.</a:t>
            </a:r>
            <a:endParaRPr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Open source/open access: developed and provided on a fee-free basis to all comers.</a:t>
            </a:r>
            <a:endParaRPr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Multi-layered: cuts across network layers and data lifecycles.</a:t>
            </a:r>
            <a:endParaRPr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Modular: mixing and matching discrete modules to suit particular situations – from devising agential privacy policies, to designing humanistic interfaces, to defining and applying duties to data flows, to analyzing end-to-end systems.</a:t>
            </a:r>
            <a:endParaRPr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Adaptive: powering variety of use cases, including online presence, mobile, enterprise, smart cities/IoT, Web 3.0/blockchain, and AR/VR/MR “meta” platforms.</a:t>
            </a:r>
            <a:endParaRPr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7"/>
          <p:cNvSpPr/>
          <p:nvPr/>
        </p:nvSpPr>
        <p:spPr>
          <a:xfrm>
            <a:off x="1047750" y="374000"/>
            <a:ext cx="10136400" cy="5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solidFill>
                  <a:srgbClr val="4B3842"/>
                </a:solidFill>
                <a:latin typeface="Lato"/>
                <a:ea typeface="Lato"/>
                <a:cs typeface="Lato"/>
                <a:sym typeface="Lato"/>
              </a:rPr>
              <a:t>Elements of a Virtual Trust Layer and Its Enabling Ecosystem</a:t>
            </a:r>
            <a:endParaRPr sz="3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p17"/>
          <p:cNvSpPr txBox="1">
            <a:spLocks noGrp="1"/>
          </p:cNvSpPr>
          <p:nvPr>
            <p:ph type="sldNum" idx="12"/>
          </p:nvPr>
        </p:nvSpPr>
        <p:spPr>
          <a:xfrm>
            <a:off x="11318174" y="6261021"/>
            <a:ext cx="731700" cy="52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pic>
        <p:nvPicPr>
          <p:cNvPr id="205" name="Google Shape;205;p17"/>
          <p:cNvPicPr preferRelativeResize="0"/>
          <p:nvPr/>
        </p:nvPicPr>
        <p:blipFill rotWithShape="1">
          <a:blip r:embed="rId3">
            <a:alphaModFix/>
          </a:blip>
          <a:srcRect l="12641" t="18804" r="15611"/>
          <a:stretch/>
        </p:blipFill>
        <p:spPr>
          <a:xfrm>
            <a:off x="6200513" y="1876926"/>
            <a:ext cx="4306825" cy="3816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17"/>
          <p:cNvPicPr preferRelativeResize="0"/>
          <p:nvPr/>
        </p:nvPicPr>
        <p:blipFill rotWithShape="1">
          <a:blip r:embed="rId4">
            <a:alphaModFix/>
          </a:blip>
          <a:srcRect l="17389" t="18631" r="17868"/>
          <a:stretch/>
        </p:blipFill>
        <p:spPr>
          <a:xfrm>
            <a:off x="1190919" y="1876926"/>
            <a:ext cx="4306825" cy="402597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2AC0301-3FB1-48B6-861A-62187BF17D29}"/>
              </a:ext>
            </a:extLst>
          </p:cNvPr>
          <p:cNvSpPr txBox="1"/>
          <p:nvPr/>
        </p:nvSpPr>
        <p:spPr>
          <a:xfrm>
            <a:off x="1828799" y="1353706"/>
            <a:ext cx="33929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Research Considerations:</a:t>
            </a:r>
          </a:p>
          <a:p>
            <a:pPr algn="ctr"/>
            <a:r>
              <a:rPr lang="en-US" b="1" dirty="0"/>
              <a:t>Prototyping a Virtual Trust Layer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97DA24-B9E0-4D83-9F69-6024ED268873}"/>
              </a:ext>
            </a:extLst>
          </p:cNvPr>
          <p:cNvSpPr txBox="1"/>
          <p:nvPr/>
        </p:nvSpPr>
        <p:spPr>
          <a:xfrm>
            <a:off x="6641189" y="1330951"/>
            <a:ext cx="38501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Implementation Considerations:</a:t>
            </a:r>
          </a:p>
          <a:p>
            <a:pPr algn="ctr"/>
            <a:r>
              <a:rPr lang="en-US" b="1" dirty="0"/>
              <a:t>Building a Virtual Trust Layer with Partners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242424"/>
      </a:dk1>
      <a:lt1>
        <a:srgbClr val="FFFFFF"/>
      </a:lt1>
      <a:dk2>
        <a:srgbClr val="4B3842"/>
      </a:dk2>
      <a:lt2>
        <a:srgbClr val="9A9A9A"/>
      </a:lt2>
      <a:accent1>
        <a:srgbClr val="7A9939"/>
      </a:accent1>
      <a:accent2>
        <a:srgbClr val="397699"/>
      </a:accent2>
      <a:accent3>
        <a:srgbClr val="7C1E4E"/>
      </a:accent3>
      <a:accent4>
        <a:srgbClr val="4B3842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8094</TotalTime>
  <Words>1505</Words>
  <Application>Microsoft Macintosh PowerPoint</Application>
  <PresentationFormat>Widescreen</PresentationFormat>
  <Paragraphs>231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Lato</vt:lpstr>
      <vt:lpstr>Lato Light</vt:lpstr>
      <vt:lpstr>Lato Black</vt:lpstr>
      <vt:lpstr>Calibri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Todd Kelsey</dc:creator>
  <cp:lastModifiedBy>Richard Whitt</cp:lastModifiedBy>
  <cp:revision>11</cp:revision>
  <cp:lastPrinted>2021-12-12T00:38:59Z</cp:lastPrinted>
  <dcterms:modified xsi:type="dcterms:W3CDTF">2021-12-18T16:55:10Z</dcterms:modified>
</cp:coreProperties>
</file>